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898" r:id="rId2"/>
    <p:sldMasterId id="2147483907" r:id="rId3"/>
    <p:sldMasterId id="2147483916" r:id="rId4"/>
  </p:sldMasterIdLst>
  <p:notesMasterIdLst>
    <p:notesMasterId r:id="rId54"/>
  </p:notesMasterIdLst>
  <p:sldIdLst>
    <p:sldId id="409" r:id="rId5"/>
    <p:sldId id="451" r:id="rId6"/>
    <p:sldId id="452" r:id="rId7"/>
    <p:sldId id="425" r:id="rId8"/>
    <p:sldId id="453" r:id="rId9"/>
    <p:sldId id="455" r:id="rId10"/>
    <p:sldId id="456" r:id="rId11"/>
    <p:sldId id="457" r:id="rId12"/>
    <p:sldId id="459" r:id="rId13"/>
    <p:sldId id="458" r:id="rId14"/>
    <p:sldId id="454" r:id="rId15"/>
    <p:sldId id="461" r:id="rId16"/>
    <p:sldId id="462" r:id="rId17"/>
    <p:sldId id="463" r:id="rId18"/>
    <p:sldId id="464" r:id="rId19"/>
    <p:sldId id="465" r:id="rId20"/>
    <p:sldId id="466" r:id="rId21"/>
    <p:sldId id="467" r:id="rId22"/>
    <p:sldId id="468" r:id="rId23"/>
    <p:sldId id="470" r:id="rId24"/>
    <p:sldId id="471" r:id="rId25"/>
    <p:sldId id="472" r:id="rId26"/>
    <p:sldId id="473" r:id="rId27"/>
    <p:sldId id="474" r:id="rId28"/>
    <p:sldId id="475" r:id="rId29"/>
    <p:sldId id="476" r:id="rId30"/>
    <p:sldId id="477" r:id="rId31"/>
    <p:sldId id="478" r:id="rId32"/>
    <p:sldId id="479" r:id="rId33"/>
    <p:sldId id="481" r:id="rId34"/>
    <p:sldId id="482" r:id="rId35"/>
    <p:sldId id="484" r:id="rId36"/>
    <p:sldId id="483" r:id="rId37"/>
    <p:sldId id="480" r:id="rId38"/>
    <p:sldId id="485" r:id="rId39"/>
    <p:sldId id="486" r:id="rId40"/>
    <p:sldId id="487" r:id="rId41"/>
    <p:sldId id="489" r:id="rId42"/>
    <p:sldId id="490" r:id="rId43"/>
    <p:sldId id="492" r:id="rId44"/>
    <p:sldId id="493" r:id="rId45"/>
    <p:sldId id="494" r:id="rId46"/>
    <p:sldId id="495" r:id="rId47"/>
    <p:sldId id="496" r:id="rId48"/>
    <p:sldId id="497" r:id="rId49"/>
    <p:sldId id="498" r:id="rId50"/>
    <p:sldId id="499" r:id="rId51"/>
    <p:sldId id="500" r:id="rId52"/>
    <p:sldId id="491" r:id="rId53"/>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FRAN_Bleu" id="{1586124D-6FE6-4F7A-BAA3-1A64DCEA8F8D}">
          <p14:sldIdLst>
            <p14:sldId id="409"/>
            <p14:sldId id="451"/>
            <p14:sldId id="452"/>
            <p14:sldId id="425"/>
            <p14:sldId id="453"/>
            <p14:sldId id="455"/>
            <p14:sldId id="456"/>
            <p14:sldId id="457"/>
            <p14:sldId id="459"/>
            <p14:sldId id="458"/>
            <p14:sldId id="454"/>
            <p14:sldId id="461"/>
            <p14:sldId id="462"/>
            <p14:sldId id="463"/>
            <p14:sldId id="464"/>
            <p14:sldId id="465"/>
            <p14:sldId id="466"/>
            <p14:sldId id="467"/>
            <p14:sldId id="468"/>
            <p14:sldId id="470"/>
            <p14:sldId id="471"/>
            <p14:sldId id="472"/>
            <p14:sldId id="473"/>
            <p14:sldId id="474"/>
            <p14:sldId id="475"/>
            <p14:sldId id="476"/>
            <p14:sldId id="477"/>
            <p14:sldId id="478"/>
            <p14:sldId id="479"/>
            <p14:sldId id="481"/>
            <p14:sldId id="482"/>
            <p14:sldId id="484"/>
            <p14:sldId id="483"/>
            <p14:sldId id="480"/>
            <p14:sldId id="485"/>
            <p14:sldId id="486"/>
            <p14:sldId id="487"/>
            <p14:sldId id="489"/>
            <p14:sldId id="490"/>
            <p14:sldId id="492"/>
            <p14:sldId id="493"/>
            <p14:sldId id="494"/>
            <p14:sldId id="495"/>
            <p14:sldId id="496"/>
            <p14:sldId id="497"/>
            <p14:sldId id="498"/>
            <p14:sldId id="499"/>
            <p14:sldId id="500"/>
            <p14:sldId id="491"/>
          </p14:sldIdLst>
        </p14:section>
        <p14:section name="SAFRAN_Orange" id="{D8F3042B-97C2-4D50-8FF8-D94D3054BC85}">
          <p14:sldIdLst/>
        </p14:section>
        <p14:section name="SAFRAN_Vert_foncé" id="{E8FFF585-2E74-4CFD-AA84-2D56271D5136}">
          <p14:sldIdLst/>
        </p14:section>
        <p14:section name="SAFRAN_Vert" id="{AEAED9FF-D98E-4A8B-A1BA-F0602EA03F85}">
          <p14:sldIdLst/>
        </p14:section>
        <p14:section name="Méthodologie" id="{B59A9594-C203-4CF9-AEF4-0E1940CD21E7}">
          <p14:sldIdLst/>
        </p14:section>
      </p14:sectionLst>
    </p:ext>
    <p:ext uri="{EFAFB233-063F-42B5-8137-9DF3F51BA10A}">
      <p15:sldGuideLst xmlns="" xmlns:p15="http://schemas.microsoft.com/office/powerpoint/2012/main">
        <p15:guide id="1" orient="horz" pos="1620">
          <p15:clr>
            <a:srgbClr val="A4A3A4"/>
          </p15:clr>
        </p15:guide>
        <p15:guide id="2" orient="horz" pos="259">
          <p15:clr>
            <a:srgbClr val="A4A3A4"/>
          </p15:clr>
        </p15:guide>
        <p15:guide id="3" orient="horz" pos="735">
          <p15:clr>
            <a:srgbClr val="A4A3A4"/>
          </p15:clr>
        </p15:guide>
        <p15:guide id="4" orient="horz" pos="713">
          <p15:clr>
            <a:srgbClr val="A4A3A4"/>
          </p15:clr>
        </p15:guide>
        <p15:guide id="5" orient="horz" pos="2913">
          <p15:clr>
            <a:srgbClr val="A4A3A4"/>
          </p15:clr>
        </p15:guide>
        <p15:guide id="6" orient="horz" pos="3094">
          <p15:clr>
            <a:srgbClr val="A4A3A4"/>
          </p15:clr>
        </p15:guide>
        <p15:guide id="7" orient="horz" pos="2595">
          <p15:clr>
            <a:srgbClr val="A4A3A4"/>
          </p15:clr>
        </p15:guide>
        <p15:guide id="8" orient="horz" pos="158">
          <p15:clr>
            <a:srgbClr val="A4A3A4"/>
          </p15:clr>
        </p15:guide>
        <p15:guide id="9" orient="horz" pos="2459">
          <p15:clr>
            <a:srgbClr val="A4A3A4"/>
          </p15:clr>
        </p15:guide>
        <p15:guide id="10" orient="horz" pos="2777">
          <p15:clr>
            <a:srgbClr val="A4A3A4"/>
          </p15:clr>
        </p15:guide>
        <p15:guide id="11" orient="horz" pos="1030">
          <p15:clr>
            <a:srgbClr val="A4A3A4"/>
          </p15:clr>
        </p15:guide>
        <p15:guide id="12" pos="2880">
          <p15:clr>
            <a:srgbClr val="A4A3A4"/>
          </p15:clr>
        </p15:guide>
        <p15:guide id="13" pos="317">
          <p15:clr>
            <a:srgbClr val="A4A3A4"/>
          </p15:clr>
        </p15:guide>
        <p15:guide id="14" pos="5103">
          <p15:clr>
            <a:srgbClr val="A4A3A4"/>
          </p15:clr>
        </p15:guide>
        <p15:guide id="15" pos="5715">
          <p15:clr>
            <a:srgbClr val="A4A3A4"/>
          </p15:clr>
        </p15:guide>
        <p15:guide id="16" pos="657">
          <p15:clr>
            <a:srgbClr val="A4A3A4"/>
          </p15:clr>
        </p15:guide>
        <p15:guide id="17" pos="748">
          <p15:clr>
            <a:srgbClr val="A4A3A4"/>
          </p15:clr>
        </p15:guide>
        <p15:guide id="18" pos="907">
          <p15:clr>
            <a:srgbClr val="A4A3A4"/>
          </p15:clr>
        </p15:guide>
        <p15:guide id="19" pos="4830">
          <p15:clr>
            <a:srgbClr val="A4A3A4"/>
          </p15:clr>
        </p15:guide>
        <p15:guide id="20" pos="5443">
          <p15:clr>
            <a:srgbClr val="A4A3A4"/>
          </p15:clr>
        </p15:guide>
        <p15:guide id="21" pos="158">
          <p15:clr>
            <a:srgbClr val="A4A3A4"/>
          </p15:clr>
        </p15:guide>
        <p15:guide id="22" pos="5602">
          <p15:clr>
            <a:srgbClr val="A4A3A4"/>
          </p15:clr>
        </p15:guide>
        <p15:guide id="23" pos="3674">
          <p15:clr>
            <a:srgbClr val="A4A3A4"/>
          </p15:clr>
        </p15:guide>
        <p15:guide id="24" pos="2086">
          <p15:clr>
            <a:srgbClr val="A4A3A4"/>
          </p15:clr>
        </p15:guide>
        <p15:guide id="25" pos="3175">
          <p15:clr>
            <a:srgbClr val="A4A3A4"/>
          </p15:clr>
        </p15:guide>
        <p15:guide id="26" pos="26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4643"/>
  </p:normalViewPr>
  <p:slideViewPr>
    <p:cSldViewPr showGuides="1">
      <p:cViewPr>
        <p:scale>
          <a:sx n="125" d="100"/>
          <a:sy n="125" d="100"/>
        </p:scale>
        <p:origin x="-1224" y="-570"/>
      </p:cViewPr>
      <p:guideLst>
        <p:guide orient="horz" pos="1620"/>
        <p:guide orient="horz" pos="259"/>
        <p:guide orient="horz" pos="735"/>
        <p:guide orient="horz" pos="713"/>
        <p:guide orient="horz" pos="2913"/>
        <p:guide orient="horz" pos="3094"/>
        <p:guide orient="horz" pos="2595"/>
        <p:guide orient="horz" pos="158"/>
        <p:guide orient="horz" pos="2459"/>
        <p:guide orient="horz" pos="2777"/>
        <p:guide orient="horz" pos="1030"/>
        <p:guide pos="2880"/>
        <p:guide pos="317"/>
        <p:guide pos="5103"/>
        <p:guide pos="5715"/>
        <p:guide pos="657"/>
        <p:guide pos="748"/>
        <p:guide pos="907"/>
        <p:guide pos="4830"/>
        <p:guide pos="5443"/>
        <p:guide pos="158"/>
        <p:guide pos="5602"/>
        <p:guide pos="3674"/>
        <p:guide pos="2086"/>
        <p:guide pos="3175"/>
        <p:guide pos="263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16/06/2017</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81000" y="685800"/>
            <a:ext cx="6096000" cy="3429000"/>
          </a:xfrm>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381000" y="685800"/>
            <a:ext cx="6096000" cy="3429000"/>
          </a:xfrm>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381000" y="685800"/>
            <a:ext cx="6096000" cy="3429000"/>
          </a:xfrm>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381000" y="685800"/>
            <a:ext cx="6096000" cy="3429000"/>
          </a:xfrm>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381000" y="685800"/>
            <a:ext cx="6096000" cy="3429000"/>
          </a:xfrm>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381000" y="685800"/>
            <a:ext cx="6096000" cy="3429000"/>
          </a:xfrm>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381000" y="685800"/>
            <a:ext cx="6096000" cy="3429000"/>
          </a:xfrm>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43000" y="685800"/>
            <a:ext cx="4572000" cy="3429000"/>
          </a:xfrm>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381000" y="685800"/>
            <a:ext cx="6096000" cy="3429000"/>
          </a:xfrm>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381000" y="685800"/>
            <a:ext cx="6096000" cy="3429000"/>
          </a:xfrm>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92150"/>
            <a:ext cx="6072187" cy="3416300"/>
          </a:xfrm>
        </p:spPr>
      </p:sp>
      <p:sp>
        <p:nvSpPr>
          <p:cNvPr id="3" name="Notes Placeholder 2"/>
          <p:cNvSpPr>
            <a:spLocks noGrp="1"/>
          </p:cNvSpPr>
          <p:nvPr>
            <p:ph type="body" idx="1"/>
          </p:nvPr>
        </p:nvSpPr>
        <p:spPr/>
        <p:txBody>
          <a:bodyPr/>
          <a:lstStyle/>
          <a:p>
            <a:pPr marL="168235" indent="-168235">
              <a:buFont typeface="Arial"/>
              <a:buChar char="•"/>
            </a:pPr>
            <a:r>
              <a:rPr lang="en-US" dirty="0" smtClean="0"/>
              <a:t>Small montage of projects using ParaView.</a:t>
            </a:r>
          </a:p>
          <a:p>
            <a:pPr marL="168235" indent="-168235">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381000" y="685800"/>
            <a:ext cx="6096000" cy="3429000"/>
          </a:xfrm>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381000" y="685800"/>
            <a:ext cx="6096000" cy="3429000"/>
          </a:xfrm>
          <a:ln/>
        </p:spPr>
      </p:sp>
      <p:sp>
        <p:nvSpPr>
          <p:cNvPr id="137219"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Add control points by clicking in color box.</a:t>
            </a:r>
          </a:p>
          <a:p>
            <a:pPr>
              <a:buFontTx/>
              <a:buChar char="•"/>
            </a:pPr>
            <a:r>
              <a:rPr lang="en-US" dirty="0" smtClean="0">
                <a:latin typeface="Times New Roman" pitchFamily="-107" charset="0"/>
                <a:ea typeface="ＭＳ Ｐゴシック" pitchFamily="-107" charset="-128"/>
              </a:rPr>
              <a:t>Drag control points to move them.</a:t>
            </a:r>
          </a:p>
          <a:p>
            <a:pPr>
              <a:buFontTx/>
              <a:buChar char="•"/>
            </a:pPr>
            <a:r>
              <a:rPr lang="en-US" dirty="0" smtClean="0">
                <a:latin typeface="Times New Roman" pitchFamily="-107" charset="0"/>
                <a:ea typeface="ＭＳ Ｐゴシック" pitchFamily="-107" charset="-128"/>
              </a:rPr>
              <a:t>Delete active point by hitting backspace or delete.</a:t>
            </a:r>
          </a:p>
          <a:p>
            <a:pPr>
              <a:buFontTx/>
              <a:buChar char="•"/>
            </a:pPr>
            <a:r>
              <a:rPr lang="en-US" dirty="0" smtClean="0">
                <a:latin typeface="Times New Roman" pitchFamily="-107" charset="0"/>
                <a:ea typeface="ＭＳ Ｐゴシック" pitchFamily="-107" charset="-128"/>
              </a:rPr>
              <a:t>Click active point to change its color.</a:t>
            </a:r>
          </a:p>
          <a:p>
            <a:pPr>
              <a:buFontTx/>
              <a:buChar char="•"/>
            </a:pPr>
            <a:r>
              <a:rPr lang="en-US" dirty="0" smtClean="0">
                <a:latin typeface="Times New Roman" pitchFamily="-107" charset="0"/>
                <a:ea typeface="ＭＳ Ｐゴシック" pitchFamily="-107" charset="-128"/>
              </a:rPr>
              <a:t>Can save and load transfer functions.</a:t>
            </a:r>
          </a:p>
          <a:p>
            <a:pPr lvl="1">
              <a:buFontTx/>
              <a:buChar char="•"/>
            </a:pPr>
            <a:r>
              <a:rPr lang="en-US" dirty="0" smtClean="0">
                <a:latin typeface="Times New Roman" pitchFamily="-107" charset="0"/>
                <a:ea typeface="ＭＳ Ｐゴシック" pitchFamily="-107" charset="-128"/>
              </a:rPr>
              <a:t>Load black-body radiation.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381000" y="685800"/>
            <a:ext cx="6096000" cy="3429000"/>
          </a:xfrm>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381000" y="685800"/>
            <a:ext cx="6096000" cy="3429000"/>
          </a:xfrm>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381000" y="685800"/>
            <a:ext cx="6096000" cy="3429000"/>
          </a:xfrm>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381000" y="685800"/>
            <a:ext cx="6096000" cy="3429000"/>
          </a:xfrm>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381000" y="685800"/>
            <a:ext cx="6096000" cy="3429000"/>
          </a:xfrm>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xfrm>
            <a:off x="381000" y="685800"/>
            <a:ext cx="6096000" cy="3429000"/>
          </a:xfrm>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381000" y="685800"/>
            <a:ext cx="6096000" cy="3429000"/>
          </a:xfrm>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41" indent="-171441">
              <a:buFont typeface="Arial"/>
              <a:buChar char="•"/>
            </a:pPr>
            <a:r>
              <a:rPr lang="en-US" dirty="0" smtClean="0"/>
              <a:t>Source Ken Moreland</a:t>
            </a:r>
          </a:p>
          <a:p>
            <a:pPr marL="171441" indent="-171441" defTabSz="914350">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1441" indent="-171441">
              <a:buFont typeface="Arial"/>
              <a:buChar char="•"/>
            </a:pPr>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lIns="91435" tIns="45718" rIns="91435" bIns="45718"/>
          <a:lstStyle/>
          <a:p>
            <a:endParaRPr lang="en-US">
              <a:solidFill>
                <a:prstClr val="black"/>
              </a:solidFill>
              <a:latin typeface="Calibri"/>
            </a:endParaRPr>
          </a:p>
        </p:txBody>
      </p:sp>
    </p:spTree>
    <p:extLst>
      <p:ext uri="{BB962C8B-B14F-4D97-AF65-F5344CB8AC3E}">
        <p14:creationId xmlns:p14="http://schemas.microsoft.com/office/powerpoint/2010/main" val="399549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381000" y="685800"/>
            <a:ext cx="6096000" cy="3429000"/>
          </a:xfrm>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xfrm>
            <a:off x="1158875" y="692150"/>
            <a:ext cx="4552950" cy="3416300"/>
          </a:xfrm>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175">
              <a:defRPr/>
            </a:pPr>
            <a:r>
              <a:rPr lang="en-US" dirty="0" smtClean="0">
                <a:ea typeface="ＭＳ Ｐゴシック" charset="0"/>
                <a:cs typeface="ＭＳ Ｐゴシック" charset="0"/>
              </a:rPr>
              <a:t>Catalyst is a subset of </a:t>
            </a:r>
            <a:r>
              <a:rPr lang="en-US" dirty="0" err="1" smtClean="0">
                <a:ea typeface="ＭＳ Ｐゴシック" charset="0"/>
                <a:cs typeface="ＭＳ Ｐゴシック" charset="0"/>
              </a:rPr>
              <a:t>pvserver</a:t>
            </a:r>
            <a:r>
              <a:rPr lang="en-US" baseline="0" dirty="0" smtClean="0">
                <a:ea typeface="ＭＳ Ｐゴシック" charset="0"/>
                <a:cs typeface="ＭＳ Ｐゴシック" charset="0"/>
              </a:rPr>
              <a:t> meant to run with the simulation to prevent need for disk. It is small and fast so you can get more of and out of your data.</a:t>
            </a:r>
            <a:endParaRPr lang="en-US" dirty="0" smtClean="0">
              <a:ea typeface="ＭＳ Ｐゴシック" charset="0"/>
              <a:cs typeface="ＭＳ Ｐゴシック" charset="0"/>
            </a:endParaRPr>
          </a:p>
          <a:p>
            <a:r>
              <a:rPr lang="en-US" dirty="0" smtClean="0"/>
              <a:t>Storage</a:t>
            </a:r>
            <a:r>
              <a:rPr lang="en-US" baseline="0" dirty="0" smtClean="0"/>
              <a:t> is expensive, 1 sec to compute a </a:t>
            </a:r>
            <a:r>
              <a:rPr lang="en-US" baseline="0" dirty="0" err="1" smtClean="0"/>
              <a:t>timestep</a:t>
            </a:r>
            <a:r>
              <a:rPr lang="en-US" baseline="0" dirty="0" smtClean="0"/>
              <a:t> 10 minutes to save result during which all but a few of your thousands of nodes are idle</a:t>
            </a:r>
          </a:p>
          <a:p>
            <a:r>
              <a:rPr lang="en-US" baseline="0" dirty="0" err="1" smtClean="0"/>
              <a:t>Transfering</a:t>
            </a:r>
            <a:r>
              <a:rPr lang="en-US" baseline="0" dirty="0" smtClean="0"/>
              <a:t> big saved data from </a:t>
            </a:r>
            <a:r>
              <a:rPr lang="en-US" baseline="0" dirty="0" err="1" smtClean="0"/>
              <a:t>sim</a:t>
            </a:r>
            <a:r>
              <a:rPr lang="en-US" baseline="0" dirty="0" smtClean="0"/>
              <a:t> cluster to </a:t>
            </a:r>
            <a:r>
              <a:rPr lang="en-US" baseline="0" dirty="0" err="1" smtClean="0"/>
              <a:t>vis</a:t>
            </a:r>
            <a:r>
              <a:rPr lang="en-US" baseline="0" dirty="0" smtClean="0"/>
              <a:t> cluster is even worse</a:t>
            </a:r>
          </a:p>
          <a:p>
            <a:r>
              <a:rPr lang="en-US" baseline="0" dirty="0" smtClean="0"/>
              <a:t>So simulations </a:t>
            </a:r>
            <a:r>
              <a:rPr lang="en-US" dirty="0" smtClean="0"/>
              <a:t>arbitrarily throw out most of the data (ex keep only every</a:t>
            </a:r>
            <a:r>
              <a:rPr lang="en-US" baseline="0" dirty="0" smtClean="0"/>
              <a:t> thousandth </a:t>
            </a:r>
            <a:r>
              <a:rPr lang="en-US" dirty="0" err="1" smtClean="0"/>
              <a:t>timestep</a:t>
            </a:r>
            <a:r>
              <a:rPr lang="en-US" baseline="0" dirty="0" smtClean="0"/>
              <a:t>)</a:t>
            </a:r>
            <a:endParaRPr lang="en-US" dirty="0" smtClean="0"/>
          </a:p>
          <a:p>
            <a:r>
              <a:rPr lang="en-US" dirty="0" smtClean="0"/>
              <a:t>Key is to save extracts</a:t>
            </a:r>
            <a:r>
              <a:rPr lang="en-US" baseline="0" dirty="0" smtClean="0"/>
              <a:t> (visible surface data or images) all the time at minimal (in memory) cost</a:t>
            </a:r>
          </a:p>
          <a:p>
            <a:r>
              <a:rPr lang="en-US" baseline="0" dirty="0" smtClean="0"/>
              <a:t>So, i</a:t>
            </a:r>
            <a:r>
              <a:rPr lang="en-US" dirty="0" smtClean="0"/>
              <a:t>f</a:t>
            </a:r>
            <a:r>
              <a:rPr lang="en-US" baseline="0" dirty="0" smtClean="0"/>
              <a:t> you have to throw it out, at least</a:t>
            </a:r>
            <a:r>
              <a:rPr lang="en-US" dirty="0" smtClean="0"/>
              <a:t> </a:t>
            </a:r>
            <a:r>
              <a:rPr lang="en-US" dirty="0"/>
              <a:t>throw it out </a:t>
            </a:r>
            <a:r>
              <a:rPr lang="en-US" dirty="0" smtClean="0"/>
              <a:t>smart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a:t>
            </a:r>
            <a:r>
              <a:rPr lang="en-US" baseline="0" dirty="0" err="1" smtClean="0"/>
              <a:t>paraview</a:t>
            </a:r>
            <a:r>
              <a:rPr lang="en-US" baseline="0" dirty="0" smtClean="0"/>
              <a:t> classes derive from VTK – can follow the inheritance hierarchy to get to VTK </a:t>
            </a:r>
            <a:r>
              <a:rPr lang="en-US" baseline="0" dirty="0" err="1" smtClean="0"/>
              <a:t>doxygen</a:t>
            </a:r>
            <a:endParaRPr lang="en-US" baseline="0" dirty="0" smtClean="0"/>
          </a:p>
          <a:p>
            <a:r>
              <a:rPr lang="en-US" baseline="0" dirty="0" smtClean="0"/>
              <a:t>http://paraview.org//Wiki for the main wiki page – also a </a:t>
            </a:r>
            <a:r>
              <a:rPr lang="en-US" baseline="0" dirty="0" err="1" smtClean="0"/>
              <a:t>paraview</a:t>
            </a:r>
            <a:r>
              <a:rPr lang="en-US" baseline="0" dirty="0" smtClean="0"/>
              <a:t> users guide there in </a:t>
            </a:r>
            <a:r>
              <a:rPr lang="en-US" baseline="0" dirty="0" err="1" smtClean="0"/>
              <a:t>pdf</a:t>
            </a:r>
            <a:r>
              <a:rPr lang="en-US" baseline="0" dirty="0" smtClean="0"/>
              <a:t> format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xfrm>
            <a:off x="381000" y="685800"/>
            <a:ext cx="6096000" cy="3429000"/>
          </a:xfrm>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43000" y="685800"/>
            <a:ext cx="4572000" cy="3429000"/>
          </a:xfrm>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381000" y="685800"/>
            <a:ext cx="6096000" cy="3429000"/>
          </a:xfrm>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381000" y="685800"/>
            <a:ext cx="6096000" cy="3429000"/>
          </a:xfrm>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7" name="Titre 6"/>
          <p:cNvSpPr>
            <a:spLocks noGrp="1"/>
          </p:cNvSpPr>
          <p:nvPr>
            <p:ph type="title" hasCustomPrompt="1"/>
          </p:nvPr>
        </p:nvSpPr>
        <p:spPr bwMode="gray">
          <a:xfrm>
            <a:off x="503238" y="411163"/>
            <a:ext cx="8137525" cy="2160587"/>
          </a:xfrm>
        </p:spPr>
        <p:txBody>
          <a:bodyPr anchor="b" anchorCtr="0"/>
          <a:lstStyle>
            <a:lvl1pPr algn="ctr">
              <a:defRPr sz="2600" cap="all" baseline="0">
                <a:solidFill>
                  <a:schemeClr val="accent2"/>
                </a:solidFill>
              </a:defRPr>
            </a:lvl1pPr>
          </a:lstStyle>
          <a:p>
            <a:r>
              <a:rPr lang="fr-FR" dirty="0" smtClean="0"/>
              <a:t>Titre de la présentation</a:t>
            </a:r>
            <a:endParaRPr lang="fr-FR" dirty="0"/>
          </a:p>
        </p:txBody>
      </p:sp>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cxnSp>
        <p:nvCxnSpPr>
          <p:cNvPr id="15" name="Connecteur droit 14"/>
          <p:cNvCxnSpPr/>
          <p:nvPr userDrawn="1"/>
        </p:nvCxnSpPr>
        <p:spPr bwMode="gray">
          <a:xfrm>
            <a:off x="4464000" y="2662828"/>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503238" y="2750399"/>
            <a:ext cx="8136000" cy="1152000"/>
          </a:xfrm>
          <a:prstGeom prst="rect">
            <a:avLst/>
          </a:prstGeom>
        </p:spPr>
        <p:txBody>
          <a:bodyPr vert="horz" lIns="0" tIns="0" rIns="0" bIns="0" rtlCol="0" anchor="t" anchorCtr="0">
            <a:noAutofit/>
          </a:bodyPr>
          <a:lstStyle>
            <a:lvl1pPr algn="ctr">
              <a:defRPr sz="1650">
                <a:solidFill>
                  <a:schemeClr val="accent2"/>
                </a:solidFill>
              </a:defRPr>
            </a:lvl1pPr>
          </a:lstStyle>
          <a:p>
            <a:r>
              <a:rPr lang="fr-FR" smtClean="0"/>
              <a:t>Jour/mois/année</a:t>
            </a:r>
            <a:endParaRPr lang="fr-FR" dirty="0"/>
          </a:p>
        </p:txBody>
      </p:sp>
      <p:sp>
        <p:nvSpPr>
          <p:cNvPr id="13"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4"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0" name="Rectangle 9"/>
          <p:cNvSpPr/>
          <p:nvPr userDrawn="1"/>
        </p:nvSpPr>
        <p:spPr bwMode="gray">
          <a:xfrm rot="16200000" flipH="1">
            <a:off x="-1679399"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bwMode="gray">
          <a:xfrm>
            <a:off x="252000" y="252000"/>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bwMode="gray">
          <a:xfrm rot="5400000">
            <a:off x="6899400"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bwMode="gray">
          <a:xfrm rot="10800000">
            <a:off x="252000" y="4114799"/>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261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158124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306524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333962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22567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05951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7" name="Titre 6"/>
          <p:cNvSpPr>
            <a:spLocks noGrp="1"/>
          </p:cNvSpPr>
          <p:nvPr>
            <p:ph type="title" hasCustomPrompt="1"/>
          </p:nvPr>
        </p:nvSpPr>
        <p:spPr bwMode="gray">
          <a:xfrm>
            <a:off x="503238" y="411163"/>
            <a:ext cx="8137525" cy="2160587"/>
          </a:xfrm>
        </p:spPr>
        <p:txBody>
          <a:bodyPr anchor="b" anchorCtr="0"/>
          <a:lstStyle>
            <a:lvl1pPr algn="ctr">
              <a:defRPr sz="2600" cap="all" baseline="0">
                <a:solidFill>
                  <a:schemeClr val="accent2"/>
                </a:solidFill>
              </a:defRPr>
            </a:lvl1pPr>
          </a:lstStyle>
          <a:p>
            <a:r>
              <a:rPr lang="fr-FR" dirty="0" smtClean="0"/>
              <a:t>Titre de la présentation</a:t>
            </a:r>
            <a:endParaRPr lang="fr-FR" dirty="0"/>
          </a:p>
        </p:txBody>
      </p:sp>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cxnSp>
        <p:nvCxnSpPr>
          <p:cNvPr id="15" name="Connecteur droit 14"/>
          <p:cNvCxnSpPr/>
          <p:nvPr userDrawn="1"/>
        </p:nvCxnSpPr>
        <p:spPr bwMode="gray">
          <a:xfrm>
            <a:off x="4464000" y="2662828"/>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503238" y="2750399"/>
            <a:ext cx="8136000" cy="1152000"/>
          </a:xfrm>
          <a:prstGeom prst="rect">
            <a:avLst/>
          </a:prstGeom>
        </p:spPr>
        <p:txBody>
          <a:bodyPr vert="horz" lIns="0" tIns="0" rIns="0" bIns="0" rtlCol="0" anchor="t" anchorCtr="0">
            <a:noAutofit/>
          </a:bodyPr>
          <a:lstStyle>
            <a:lvl1pPr algn="ctr">
              <a:defRPr sz="1650">
                <a:solidFill>
                  <a:schemeClr val="accent2"/>
                </a:solidFill>
              </a:defRPr>
            </a:lvl1pPr>
          </a:lstStyle>
          <a:p>
            <a:r>
              <a:rPr lang="fr-FR" smtClean="0"/>
              <a:t>Jour/mois/année</a:t>
            </a:r>
            <a:endParaRPr lang="fr-FR" dirty="0"/>
          </a:p>
        </p:txBody>
      </p:sp>
      <p:sp>
        <p:nvSpPr>
          <p:cNvPr id="13"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4"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0" name="Rectangle 9"/>
          <p:cNvSpPr/>
          <p:nvPr userDrawn="1"/>
        </p:nvSpPr>
        <p:spPr bwMode="gray">
          <a:xfrm rot="16200000" flipH="1">
            <a:off x="-1679399"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bwMode="gray">
          <a:xfrm>
            <a:off x="252000" y="252000"/>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bwMode="gray">
          <a:xfrm rot="5400000">
            <a:off x="6899400"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bwMode="gray">
          <a:xfrm rot="10800000">
            <a:off x="252000" y="4114799"/>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0139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uverture_image_gauche">
    <p:spTree>
      <p:nvGrpSpPr>
        <p:cNvPr id="1" name=""/>
        <p:cNvGrpSpPr/>
        <p:nvPr/>
      </p:nvGrpSpPr>
      <p:grpSpPr>
        <a:xfrm>
          <a:off x="0" y="0"/>
          <a:ext cx="0" cy="0"/>
          <a:chOff x="0" y="0"/>
          <a:chExt cx="0" cy="0"/>
        </a:xfrm>
      </p:grpSpPr>
      <p:sp>
        <p:nvSpPr>
          <p:cNvPr id="17" name="Espace réservé pour une image  16"/>
          <p:cNvSpPr>
            <a:spLocks noGrp="1"/>
          </p:cNvSpPr>
          <p:nvPr>
            <p:ph type="pic" sz="quarter" idx="14" hasCustomPrompt="1"/>
          </p:nvPr>
        </p:nvSpPr>
        <p:spPr bwMode="gray">
          <a:xfrm>
            <a:off x="0" y="735013"/>
            <a:ext cx="4392613" cy="3168650"/>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sp>
        <p:nvSpPr>
          <p:cNvPr id="15"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7" name="Titre 6"/>
          <p:cNvSpPr>
            <a:spLocks noGrp="1"/>
          </p:cNvSpPr>
          <p:nvPr>
            <p:ph type="title" hasCustomPrompt="1"/>
          </p:nvPr>
        </p:nvSpPr>
        <p:spPr bwMode="gray">
          <a:xfrm>
            <a:off x="4572000" y="411162"/>
            <a:ext cx="4068763" cy="2196000"/>
          </a:xfrm>
        </p:spPr>
        <p:txBody>
          <a:bodyPr anchor="b" anchorCtr="0"/>
          <a:lstStyle>
            <a:lvl1pPr algn="l">
              <a:defRPr sz="1850" cap="all" baseline="0">
                <a:solidFill>
                  <a:schemeClr val="accent2"/>
                </a:solidFill>
              </a:defRPr>
            </a:lvl1pPr>
          </a:lstStyle>
          <a:p>
            <a:r>
              <a:rPr lang="fr-FR" dirty="0" smtClean="0"/>
              <a:t>Titre de la présentation</a:t>
            </a:r>
            <a:endParaRPr lang="fr-FR" dirty="0"/>
          </a:p>
        </p:txBody>
      </p:sp>
      <p:cxnSp>
        <p:nvCxnSpPr>
          <p:cNvPr id="13" name="Connecteur droit 12"/>
          <p:cNvCxnSpPr/>
          <p:nvPr userDrawn="1"/>
        </p:nvCxnSpPr>
        <p:spPr bwMode="gray">
          <a:xfrm>
            <a:off x="4572000" y="2751770"/>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4572000" y="2966400"/>
            <a:ext cx="4067238" cy="936000"/>
          </a:xfrm>
          <a:prstGeom prst="rect">
            <a:avLst/>
          </a:prstGeom>
        </p:spPr>
        <p:txBody>
          <a:bodyPr vert="horz" lIns="0" tIns="0" rIns="0" bIns="0" rtlCol="0" anchor="t" anchorCtr="0">
            <a:noAutofit/>
          </a:bodyPr>
          <a:lstStyle>
            <a:lvl1pPr algn="l">
              <a:defRPr sz="1100">
                <a:solidFill>
                  <a:schemeClr val="accent2"/>
                </a:solidFill>
              </a:defRPr>
            </a:lvl1pPr>
          </a:lstStyle>
          <a:p>
            <a:r>
              <a:rPr lang="fr-FR" smtClean="0"/>
              <a:t>Jour/mois/année</a:t>
            </a:r>
            <a:endParaRPr lang="fr-FR" dirty="0"/>
          </a:p>
        </p:txBody>
      </p:sp>
      <p:sp>
        <p:nvSpPr>
          <p:cNvPr id="14"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6"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8"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9"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Tree>
    <p:extLst>
      <p:ext uri="{BB962C8B-B14F-4D97-AF65-F5344CB8AC3E}">
        <p14:creationId xmlns:p14="http://schemas.microsoft.com/office/powerpoint/2010/main" val="2507217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uverture_image_cen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cxnSp>
        <p:nvCxnSpPr>
          <p:cNvPr id="14" name="Connecteur droit 13"/>
          <p:cNvCxnSpPr/>
          <p:nvPr userDrawn="1"/>
        </p:nvCxnSpPr>
        <p:spPr bwMode="gray">
          <a:xfrm>
            <a:off x="4464000" y="3912365"/>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3"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7" name="Espace réservé pour une image  16"/>
          <p:cNvSpPr>
            <a:spLocks noGrp="1"/>
          </p:cNvSpPr>
          <p:nvPr>
            <p:ph type="pic" sz="quarter" idx="14" hasCustomPrompt="1"/>
          </p:nvPr>
        </p:nvSpPr>
        <p:spPr bwMode="gray">
          <a:xfrm>
            <a:off x="1044000" y="0"/>
            <a:ext cx="7056000" cy="3060001"/>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16"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2"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3"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7" name="Titre 6"/>
          <p:cNvSpPr>
            <a:spLocks noGrp="1"/>
          </p:cNvSpPr>
          <p:nvPr>
            <p:ph type="title" hasCustomPrompt="1"/>
          </p:nvPr>
        </p:nvSpPr>
        <p:spPr bwMode="gray">
          <a:xfrm>
            <a:off x="503238" y="3075806"/>
            <a:ext cx="8137525" cy="684076"/>
          </a:xfrm>
        </p:spPr>
        <p:txBody>
          <a:bodyPr anchor="b" anchorCtr="0"/>
          <a:lstStyle>
            <a:lvl1pPr algn="ctr">
              <a:defRPr sz="1850" cap="all" baseline="0">
                <a:solidFill>
                  <a:schemeClr val="accent2"/>
                </a:solidFill>
              </a:defRPr>
            </a:lvl1pPr>
          </a:lstStyle>
          <a:p>
            <a:r>
              <a:rPr lang="fr-FR" dirty="0" smtClean="0"/>
              <a:t>Titre de la présentation</a:t>
            </a:r>
            <a:endParaRPr lang="fr-FR" dirty="0"/>
          </a:p>
        </p:txBody>
      </p:sp>
      <p:sp>
        <p:nvSpPr>
          <p:cNvPr id="15" name="Espace réservé de la date 3"/>
          <p:cNvSpPr>
            <a:spLocks noGrp="1"/>
          </p:cNvSpPr>
          <p:nvPr>
            <p:ph type="dt" sz="half" idx="2"/>
          </p:nvPr>
        </p:nvSpPr>
        <p:spPr bwMode="gray">
          <a:xfrm>
            <a:off x="3312000" y="4010400"/>
            <a:ext cx="2520000" cy="252000"/>
          </a:xfrm>
          <a:prstGeom prst="rect">
            <a:avLst/>
          </a:prstGeom>
          <a:solidFill>
            <a:schemeClr val="bg1"/>
          </a:solidFill>
        </p:spPr>
        <p:txBody>
          <a:bodyPr vert="horz" lIns="0" tIns="0" rIns="0" bIns="0" rtlCol="0" anchor="t" anchorCtr="0">
            <a:noAutofit/>
          </a:bodyPr>
          <a:lstStyle>
            <a:lvl1pPr algn="l">
              <a:defRPr sz="1100">
                <a:solidFill>
                  <a:schemeClr val="accent2"/>
                </a:solidFill>
              </a:defRPr>
            </a:lvl1pPr>
          </a:lstStyle>
          <a:p>
            <a:pPr algn="ctr"/>
            <a:r>
              <a:rPr lang="fr-FR" smtClean="0"/>
              <a:t>Jour/mois/année</a:t>
            </a:r>
            <a:endParaRPr lang="fr-FR" dirty="0"/>
          </a:p>
        </p:txBody>
      </p:sp>
    </p:spTree>
    <p:extLst>
      <p:ext uri="{BB962C8B-B14F-4D97-AF65-F5344CB8AC3E}">
        <p14:creationId xmlns:p14="http://schemas.microsoft.com/office/powerpoint/2010/main" val="3577483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itre_image_gauche">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6"/>
          <p:cNvSpPr>
            <a:spLocks noGrp="1"/>
          </p:cNvSpPr>
          <p:nvPr>
            <p:ph type="pic" sz="quarter" idx="14" hasCustomPrompt="1"/>
          </p:nvPr>
        </p:nvSpPr>
        <p:spPr bwMode="gray">
          <a:xfrm>
            <a:off x="250825" y="250824"/>
            <a:ext cx="4321175" cy="4157664"/>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smtClean="0"/>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fr-FR" smtClean="0"/>
              <a:t>Safran nom de l’activité / Confidentiel / Date / Direction (menu "Insertion / En-tête et pied de page")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‹N°›</a:t>
            </a:fld>
            <a:endParaRPr lang="fr-FR" dirty="0"/>
          </a:p>
        </p:txBody>
      </p:sp>
      <p:sp>
        <p:nvSpPr>
          <p:cNvPr id="28" name="Espace réservé du texte 3"/>
          <p:cNvSpPr>
            <a:spLocks noGrp="1"/>
          </p:cNvSpPr>
          <p:nvPr>
            <p:ph type="body" sz="quarter" idx="22" hasCustomPrompt="1"/>
          </p:nvPr>
        </p:nvSpPr>
        <p:spPr bwMode="gray">
          <a:xfrm>
            <a:off x="5023302" y="1635125"/>
            <a:ext cx="3852862" cy="2484438"/>
          </a:xfrm>
        </p:spPr>
        <p:txBody>
          <a:bodyPr/>
          <a:lstStyle>
            <a:lvl1pPr>
              <a:lnSpc>
                <a:spcPct val="90000"/>
              </a:lnSpc>
              <a:spcBef>
                <a:spcPts val="0"/>
              </a:spcBef>
              <a:spcAft>
                <a:spcPts val="0"/>
              </a:spcAft>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fr-FR" dirty="0" smtClean="0"/>
              <a:t>Titre de la partie</a:t>
            </a:r>
          </a:p>
          <a:p>
            <a:pPr lvl="1"/>
            <a:r>
              <a:rPr lang="fr-FR" dirty="0" smtClean="0"/>
              <a:t>Texte</a:t>
            </a:r>
          </a:p>
        </p:txBody>
      </p:sp>
      <p:sp>
        <p:nvSpPr>
          <p:cNvPr id="29" name="Espace réservé du texte 13"/>
          <p:cNvSpPr>
            <a:spLocks noGrp="1"/>
          </p:cNvSpPr>
          <p:nvPr>
            <p:ph type="body" sz="quarter" idx="23" hasCustomPrompt="1"/>
          </p:nvPr>
        </p:nvSpPr>
        <p:spPr bwMode="gray">
          <a:xfrm rot="16200000">
            <a:off x="2640600" y="2687400"/>
            <a:ext cx="3132000" cy="61200"/>
          </a:xfrm>
          <a:solidFill>
            <a:schemeClr val="accent4"/>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30" name="Espace réservé du texte 13"/>
          <p:cNvSpPr>
            <a:spLocks noGrp="1"/>
          </p:cNvSpPr>
          <p:nvPr>
            <p:ph type="body" sz="quarter" idx="24" hasCustomPrompt="1"/>
          </p:nvPr>
        </p:nvSpPr>
        <p:spPr bwMode="gray">
          <a:xfrm>
            <a:off x="4176000" y="1152000"/>
            <a:ext cx="4968000" cy="61200"/>
          </a:xfrm>
          <a:solidFill>
            <a:schemeClr val="accent4"/>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31" name="Espace réservé du texte 13"/>
          <p:cNvSpPr>
            <a:spLocks noGrp="1"/>
          </p:cNvSpPr>
          <p:nvPr>
            <p:ph type="body" sz="quarter" idx="25" hasCustomPrompt="1"/>
          </p:nvPr>
        </p:nvSpPr>
        <p:spPr bwMode="gray">
          <a:xfrm rot="10800000">
            <a:off x="4176000" y="4222800"/>
            <a:ext cx="4968000" cy="61200"/>
          </a:xfrm>
          <a:solidFill>
            <a:schemeClr val="accent4"/>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6" name="Titre 1"/>
          <p:cNvSpPr>
            <a:spLocks noGrp="1"/>
          </p:cNvSpPr>
          <p:nvPr>
            <p:ph type="title" hasCustomPrompt="1"/>
          </p:nvPr>
        </p:nvSpPr>
        <p:spPr bwMode="gray">
          <a:xfrm>
            <a:off x="4850432" y="250824"/>
            <a:ext cx="585664" cy="1195200"/>
          </a:xfrm>
          <a:solidFill>
            <a:schemeClr val="bg1"/>
          </a:solidFill>
        </p:spPr>
        <p:txBody>
          <a:bodyPr wrap="none" lIns="36000" tIns="36000" rIns="36000" bIns="36000" anchor="b" anchorCtr="0">
            <a:spAutoFit/>
          </a:bodyPr>
          <a:lstStyle>
            <a:lvl1pPr>
              <a:defRPr sz="7200">
                <a:solidFill>
                  <a:schemeClr val="accent4"/>
                </a:solidFill>
              </a:defRPr>
            </a:lvl1pPr>
          </a:lstStyle>
          <a:p>
            <a:r>
              <a:rPr lang="fr-FR" noProof="0" dirty="0" smtClean="0"/>
              <a:t>0</a:t>
            </a:r>
            <a:endParaRPr lang="fr-FR" noProof="0" dirty="0"/>
          </a:p>
        </p:txBody>
      </p:sp>
    </p:spTree>
    <p:extLst>
      <p:ext uri="{BB962C8B-B14F-4D97-AF65-F5344CB8AC3E}">
        <p14:creationId xmlns:p14="http://schemas.microsoft.com/office/powerpoint/2010/main" val="1894354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itre_image_droite">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6"/>
          <p:cNvSpPr>
            <a:spLocks noGrp="1"/>
          </p:cNvSpPr>
          <p:nvPr>
            <p:ph type="pic" sz="quarter" idx="14" hasCustomPrompt="1"/>
          </p:nvPr>
        </p:nvSpPr>
        <p:spPr bwMode="gray">
          <a:xfrm>
            <a:off x="4572000" y="250824"/>
            <a:ext cx="4321175" cy="4157664"/>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smtClean="0"/>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fr-FR" smtClean="0"/>
              <a:t>Safran nom de l’activité / Confidentiel / Date / Direction (menu "Insertion / En-tête et pied de page")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‹N°›</a:t>
            </a:fld>
            <a:endParaRPr lang="fr-FR" dirty="0"/>
          </a:p>
        </p:txBody>
      </p:sp>
      <p:sp>
        <p:nvSpPr>
          <p:cNvPr id="16" name="Espace réservé du texte 3"/>
          <p:cNvSpPr>
            <a:spLocks noGrp="1"/>
          </p:cNvSpPr>
          <p:nvPr>
            <p:ph type="body" sz="quarter" idx="22" hasCustomPrompt="1"/>
          </p:nvPr>
        </p:nvSpPr>
        <p:spPr bwMode="gray">
          <a:xfrm>
            <a:off x="499062" y="1630636"/>
            <a:ext cx="3852862" cy="2484438"/>
          </a:xfrm>
        </p:spPr>
        <p:txBody>
          <a:bodyPr/>
          <a:lstStyle>
            <a:lvl1pPr>
              <a:lnSpc>
                <a:spcPct val="90000"/>
              </a:lnSpc>
              <a:spcBef>
                <a:spcPts val="0"/>
              </a:spcBef>
              <a:spcAft>
                <a:spcPts val="0"/>
              </a:spcAft>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fr-FR" dirty="0" smtClean="0"/>
              <a:t>Titre de la partie</a:t>
            </a:r>
          </a:p>
          <a:p>
            <a:pPr lvl="1"/>
            <a:r>
              <a:rPr lang="fr-FR" dirty="0" smtClean="0"/>
              <a:t>Texte</a:t>
            </a:r>
          </a:p>
        </p:txBody>
      </p:sp>
      <p:sp>
        <p:nvSpPr>
          <p:cNvPr id="17" name="Espace réservé du texte 13"/>
          <p:cNvSpPr>
            <a:spLocks noGrp="1"/>
          </p:cNvSpPr>
          <p:nvPr>
            <p:ph type="body" sz="quarter" idx="23" hasCustomPrompt="1"/>
          </p:nvPr>
        </p:nvSpPr>
        <p:spPr bwMode="gray">
          <a:xfrm rot="5400000">
            <a:off x="3371400" y="2687400"/>
            <a:ext cx="3132000" cy="61200"/>
          </a:xfrm>
          <a:solidFill>
            <a:schemeClr val="accent4"/>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8" name="Espace réservé du texte 13"/>
          <p:cNvSpPr>
            <a:spLocks noGrp="1"/>
          </p:cNvSpPr>
          <p:nvPr>
            <p:ph type="body" sz="quarter" idx="24" hasCustomPrompt="1"/>
          </p:nvPr>
        </p:nvSpPr>
        <p:spPr bwMode="gray">
          <a:xfrm>
            <a:off x="0" y="1152000"/>
            <a:ext cx="4968000" cy="61200"/>
          </a:xfrm>
          <a:solidFill>
            <a:schemeClr val="accent4"/>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9" name="Espace réservé du texte 13"/>
          <p:cNvSpPr>
            <a:spLocks noGrp="1"/>
          </p:cNvSpPr>
          <p:nvPr>
            <p:ph type="body" sz="quarter" idx="25" hasCustomPrompt="1"/>
          </p:nvPr>
        </p:nvSpPr>
        <p:spPr bwMode="gray">
          <a:xfrm rot="10800000">
            <a:off x="0" y="4222799"/>
            <a:ext cx="4968000" cy="61200"/>
          </a:xfrm>
          <a:solidFill>
            <a:schemeClr val="accent4"/>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6" name="Titre 1"/>
          <p:cNvSpPr>
            <a:spLocks noGrp="1"/>
          </p:cNvSpPr>
          <p:nvPr>
            <p:ph type="title" hasCustomPrompt="1"/>
          </p:nvPr>
        </p:nvSpPr>
        <p:spPr bwMode="gray">
          <a:xfrm>
            <a:off x="3528000" y="250824"/>
            <a:ext cx="585664" cy="1195200"/>
          </a:xfrm>
          <a:solidFill>
            <a:schemeClr val="bg1"/>
          </a:solidFill>
        </p:spPr>
        <p:txBody>
          <a:bodyPr wrap="none" lIns="36000" tIns="36000" rIns="36000" bIns="36000" anchor="b" anchorCtr="0">
            <a:spAutoFit/>
          </a:bodyPr>
          <a:lstStyle>
            <a:lvl1pPr>
              <a:defRPr sz="7200">
                <a:solidFill>
                  <a:schemeClr val="accent4"/>
                </a:solidFill>
              </a:defRPr>
            </a:lvl1pPr>
          </a:lstStyle>
          <a:p>
            <a:r>
              <a:rPr lang="fr-FR" noProof="0" dirty="0" smtClean="0"/>
              <a:t>0</a:t>
            </a:r>
            <a:endParaRPr lang="fr-FR" noProof="0" dirty="0"/>
          </a:p>
        </p:txBody>
      </p:sp>
    </p:spTree>
    <p:extLst>
      <p:ext uri="{BB962C8B-B14F-4D97-AF65-F5344CB8AC3E}">
        <p14:creationId xmlns:p14="http://schemas.microsoft.com/office/powerpoint/2010/main" val="9580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uverture_image_gauche">
    <p:spTree>
      <p:nvGrpSpPr>
        <p:cNvPr id="1" name=""/>
        <p:cNvGrpSpPr/>
        <p:nvPr/>
      </p:nvGrpSpPr>
      <p:grpSpPr>
        <a:xfrm>
          <a:off x="0" y="0"/>
          <a:ext cx="0" cy="0"/>
          <a:chOff x="0" y="0"/>
          <a:chExt cx="0" cy="0"/>
        </a:xfrm>
      </p:grpSpPr>
      <p:sp>
        <p:nvSpPr>
          <p:cNvPr id="17" name="Espace réservé pour une image  16"/>
          <p:cNvSpPr>
            <a:spLocks noGrp="1"/>
          </p:cNvSpPr>
          <p:nvPr>
            <p:ph type="pic" sz="quarter" idx="14" hasCustomPrompt="1"/>
          </p:nvPr>
        </p:nvSpPr>
        <p:spPr bwMode="gray">
          <a:xfrm>
            <a:off x="0" y="735013"/>
            <a:ext cx="4392613" cy="3168650"/>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sp>
        <p:nvSpPr>
          <p:cNvPr id="15"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7" name="Titre 6"/>
          <p:cNvSpPr>
            <a:spLocks noGrp="1"/>
          </p:cNvSpPr>
          <p:nvPr>
            <p:ph type="title" hasCustomPrompt="1"/>
          </p:nvPr>
        </p:nvSpPr>
        <p:spPr bwMode="gray">
          <a:xfrm>
            <a:off x="4572000" y="411162"/>
            <a:ext cx="4068763" cy="2196000"/>
          </a:xfrm>
        </p:spPr>
        <p:txBody>
          <a:bodyPr anchor="b" anchorCtr="0"/>
          <a:lstStyle>
            <a:lvl1pPr algn="l">
              <a:defRPr sz="1850" cap="all" baseline="0">
                <a:solidFill>
                  <a:schemeClr val="accent2"/>
                </a:solidFill>
              </a:defRPr>
            </a:lvl1pPr>
          </a:lstStyle>
          <a:p>
            <a:r>
              <a:rPr lang="fr-FR" dirty="0" smtClean="0"/>
              <a:t>Titre de la présentation</a:t>
            </a:r>
            <a:endParaRPr lang="fr-FR" dirty="0"/>
          </a:p>
        </p:txBody>
      </p:sp>
      <p:cxnSp>
        <p:nvCxnSpPr>
          <p:cNvPr id="13" name="Connecteur droit 12"/>
          <p:cNvCxnSpPr/>
          <p:nvPr userDrawn="1"/>
        </p:nvCxnSpPr>
        <p:spPr bwMode="gray">
          <a:xfrm>
            <a:off x="4572000" y="2751770"/>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4572000" y="2966400"/>
            <a:ext cx="4067238" cy="936000"/>
          </a:xfrm>
          <a:prstGeom prst="rect">
            <a:avLst/>
          </a:prstGeom>
        </p:spPr>
        <p:txBody>
          <a:bodyPr vert="horz" lIns="0" tIns="0" rIns="0" bIns="0" rtlCol="0" anchor="t" anchorCtr="0">
            <a:noAutofit/>
          </a:bodyPr>
          <a:lstStyle>
            <a:lvl1pPr algn="l">
              <a:defRPr sz="1100">
                <a:solidFill>
                  <a:schemeClr val="accent2"/>
                </a:solidFill>
              </a:defRPr>
            </a:lvl1pPr>
          </a:lstStyle>
          <a:p>
            <a:r>
              <a:rPr lang="fr-FR" smtClean="0"/>
              <a:t>Jour/mois/année</a:t>
            </a:r>
            <a:endParaRPr lang="fr-FR" dirty="0"/>
          </a:p>
        </p:txBody>
      </p:sp>
      <p:sp>
        <p:nvSpPr>
          <p:cNvPr id="14"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6"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8"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9"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Tree>
    <p:extLst>
      <p:ext uri="{BB962C8B-B14F-4D97-AF65-F5344CB8AC3E}">
        <p14:creationId xmlns:p14="http://schemas.microsoft.com/office/powerpoint/2010/main" val="1912151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spcAft>
                <a:spcPts val="600"/>
              </a:spcAft>
              <a:defRPr/>
            </a:lvl2pPr>
            <a:lvl3pPr>
              <a:defRPr/>
            </a:lvl3pPr>
            <a:lvl4pPr>
              <a:defRPr baseline="0"/>
            </a:lvl4pPr>
            <a:lvl5pPr>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532949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imag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463988" y="1131889"/>
            <a:ext cx="4429187" cy="3492500"/>
          </a:xfrm>
        </p:spPr>
        <p:txBody>
          <a:bodyPr/>
          <a:lstStyle>
            <a:lvl2pPr>
              <a:spcAft>
                <a:spcPts val="600"/>
              </a:spcAft>
              <a:defRPr/>
            </a:lvl2pPr>
            <a:lvl3pPr>
              <a:defRPr/>
            </a:lvl3pPr>
            <a:lvl4pPr>
              <a:defRPr baseline="0"/>
            </a:lvl4pPr>
            <a:lvl5pPr>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pour une image  16"/>
          <p:cNvSpPr>
            <a:spLocks noGrp="1"/>
          </p:cNvSpPr>
          <p:nvPr>
            <p:ph type="pic" sz="quarter" idx="14"/>
          </p:nvPr>
        </p:nvSpPr>
        <p:spPr bwMode="gray">
          <a:xfrm>
            <a:off x="554400" y="1224000"/>
            <a:ext cx="3708000" cy="2700000"/>
          </a:xfrm>
          <a:solidFill>
            <a:schemeClr val="bg1">
              <a:lumMod val="95000"/>
            </a:schemeClr>
          </a:solidFill>
          <a:ln w="57150">
            <a:solidFill>
              <a:schemeClr val="accent4"/>
            </a:solidFill>
            <a:miter lim="800000"/>
          </a:ln>
        </p:spPr>
        <p:txBody>
          <a:bodyPr lIns="360000" tIns="1080000" rIns="360000" anchor="ctr" anchorCtr="0"/>
          <a:lstStyle>
            <a:lvl1pPr algn="ctr">
              <a:defRPr sz="1000" b="0"/>
            </a:lvl1pPr>
          </a:lstStyle>
          <a:p>
            <a:endParaRPr lang="fr-FR" dirty="0"/>
          </a:p>
        </p:txBody>
      </p:sp>
    </p:spTree>
    <p:extLst>
      <p:ext uri="{BB962C8B-B14F-4D97-AF65-F5344CB8AC3E}">
        <p14:creationId xmlns:p14="http://schemas.microsoft.com/office/powerpoint/2010/main" val="360370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et grande imag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pour une image  16"/>
          <p:cNvSpPr>
            <a:spLocks noGrp="1"/>
          </p:cNvSpPr>
          <p:nvPr>
            <p:ph type="pic" sz="quarter" idx="15"/>
          </p:nvPr>
        </p:nvSpPr>
        <p:spPr bwMode="gray">
          <a:xfrm>
            <a:off x="554400" y="1224000"/>
            <a:ext cx="8280000" cy="3114000"/>
          </a:xfrm>
          <a:solidFill>
            <a:schemeClr val="bg1">
              <a:lumMod val="95000"/>
            </a:schemeClr>
          </a:solidFill>
          <a:ln w="57150">
            <a:solidFill>
              <a:schemeClr val="accent4"/>
            </a:solidFill>
            <a:miter lim="800000"/>
          </a:ln>
        </p:spPr>
        <p:txBody>
          <a:bodyPr lIns="360000" tIns="1080000" rIns="360000" anchor="ctr" anchorCtr="0"/>
          <a:lstStyle>
            <a:lvl1pPr algn="ctr">
              <a:defRPr sz="1000" b="0"/>
            </a:lvl1pPr>
          </a:lstStyle>
          <a:p>
            <a:endParaRPr lang="fr-FR" dirty="0"/>
          </a:p>
        </p:txBody>
      </p:sp>
    </p:spTree>
    <p:extLst>
      <p:ext uri="{BB962C8B-B14F-4D97-AF65-F5344CB8AC3E}">
        <p14:creationId xmlns:p14="http://schemas.microsoft.com/office/powerpoint/2010/main" val="3329048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7" name="Titre 6"/>
          <p:cNvSpPr>
            <a:spLocks noGrp="1"/>
          </p:cNvSpPr>
          <p:nvPr>
            <p:ph type="title" hasCustomPrompt="1"/>
          </p:nvPr>
        </p:nvSpPr>
        <p:spPr bwMode="gray">
          <a:xfrm>
            <a:off x="503238" y="411163"/>
            <a:ext cx="8137525" cy="2160587"/>
          </a:xfrm>
        </p:spPr>
        <p:txBody>
          <a:bodyPr anchor="b" anchorCtr="0"/>
          <a:lstStyle>
            <a:lvl1pPr algn="ctr">
              <a:defRPr sz="2600" cap="all" baseline="0">
                <a:solidFill>
                  <a:schemeClr val="accent2"/>
                </a:solidFill>
              </a:defRPr>
            </a:lvl1pPr>
          </a:lstStyle>
          <a:p>
            <a:r>
              <a:rPr lang="fr-FR" dirty="0" smtClean="0"/>
              <a:t>Titre de la présentation</a:t>
            </a:r>
            <a:endParaRPr lang="fr-FR" dirty="0"/>
          </a:p>
        </p:txBody>
      </p:sp>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cxnSp>
        <p:nvCxnSpPr>
          <p:cNvPr id="15" name="Connecteur droit 14"/>
          <p:cNvCxnSpPr/>
          <p:nvPr userDrawn="1"/>
        </p:nvCxnSpPr>
        <p:spPr bwMode="gray">
          <a:xfrm>
            <a:off x="4464000" y="2662828"/>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503238" y="2750399"/>
            <a:ext cx="8136000" cy="1152000"/>
          </a:xfrm>
          <a:prstGeom prst="rect">
            <a:avLst/>
          </a:prstGeom>
        </p:spPr>
        <p:txBody>
          <a:bodyPr vert="horz" lIns="0" tIns="0" rIns="0" bIns="0" rtlCol="0" anchor="t" anchorCtr="0">
            <a:noAutofit/>
          </a:bodyPr>
          <a:lstStyle>
            <a:lvl1pPr algn="ctr">
              <a:defRPr sz="1650">
                <a:solidFill>
                  <a:schemeClr val="accent2"/>
                </a:solidFill>
              </a:defRPr>
            </a:lvl1pPr>
          </a:lstStyle>
          <a:p>
            <a:r>
              <a:rPr lang="fr-FR" smtClean="0"/>
              <a:t>Jour/mois/année</a:t>
            </a:r>
            <a:endParaRPr lang="fr-FR" dirty="0"/>
          </a:p>
        </p:txBody>
      </p:sp>
      <p:sp>
        <p:nvSpPr>
          <p:cNvPr id="13"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4"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0" name="Rectangle 9"/>
          <p:cNvSpPr/>
          <p:nvPr userDrawn="1"/>
        </p:nvSpPr>
        <p:spPr bwMode="gray">
          <a:xfrm rot="16200000" flipH="1">
            <a:off x="-1679399"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bwMode="gray">
          <a:xfrm>
            <a:off x="252000" y="252000"/>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bwMode="gray">
          <a:xfrm rot="5400000">
            <a:off x="6899400"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bwMode="gray">
          <a:xfrm rot="10800000">
            <a:off x="252000" y="4114799"/>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8434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uverture_image_gauche">
    <p:spTree>
      <p:nvGrpSpPr>
        <p:cNvPr id="1" name=""/>
        <p:cNvGrpSpPr/>
        <p:nvPr/>
      </p:nvGrpSpPr>
      <p:grpSpPr>
        <a:xfrm>
          <a:off x="0" y="0"/>
          <a:ext cx="0" cy="0"/>
          <a:chOff x="0" y="0"/>
          <a:chExt cx="0" cy="0"/>
        </a:xfrm>
      </p:grpSpPr>
      <p:sp>
        <p:nvSpPr>
          <p:cNvPr id="17" name="Espace réservé pour une image  16"/>
          <p:cNvSpPr>
            <a:spLocks noGrp="1"/>
          </p:cNvSpPr>
          <p:nvPr>
            <p:ph type="pic" sz="quarter" idx="14" hasCustomPrompt="1"/>
          </p:nvPr>
        </p:nvSpPr>
        <p:spPr bwMode="gray">
          <a:xfrm>
            <a:off x="0" y="735013"/>
            <a:ext cx="4392613" cy="3168650"/>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sp>
        <p:nvSpPr>
          <p:cNvPr id="15"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7" name="Titre 6"/>
          <p:cNvSpPr>
            <a:spLocks noGrp="1"/>
          </p:cNvSpPr>
          <p:nvPr>
            <p:ph type="title" hasCustomPrompt="1"/>
          </p:nvPr>
        </p:nvSpPr>
        <p:spPr bwMode="gray">
          <a:xfrm>
            <a:off x="4572000" y="411162"/>
            <a:ext cx="4068763" cy="2196000"/>
          </a:xfrm>
        </p:spPr>
        <p:txBody>
          <a:bodyPr anchor="b" anchorCtr="0"/>
          <a:lstStyle>
            <a:lvl1pPr algn="l">
              <a:defRPr sz="1850" cap="all" baseline="0">
                <a:solidFill>
                  <a:schemeClr val="accent2"/>
                </a:solidFill>
              </a:defRPr>
            </a:lvl1pPr>
          </a:lstStyle>
          <a:p>
            <a:r>
              <a:rPr lang="fr-FR" dirty="0" smtClean="0"/>
              <a:t>Titre de la présentation</a:t>
            </a:r>
            <a:endParaRPr lang="fr-FR" dirty="0"/>
          </a:p>
        </p:txBody>
      </p:sp>
      <p:cxnSp>
        <p:nvCxnSpPr>
          <p:cNvPr id="13" name="Connecteur droit 12"/>
          <p:cNvCxnSpPr/>
          <p:nvPr userDrawn="1"/>
        </p:nvCxnSpPr>
        <p:spPr bwMode="gray">
          <a:xfrm>
            <a:off x="4572000" y="2751770"/>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4572000" y="2966400"/>
            <a:ext cx="4067238" cy="936000"/>
          </a:xfrm>
          <a:prstGeom prst="rect">
            <a:avLst/>
          </a:prstGeom>
        </p:spPr>
        <p:txBody>
          <a:bodyPr vert="horz" lIns="0" tIns="0" rIns="0" bIns="0" rtlCol="0" anchor="t" anchorCtr="0">
            <a:noAutofit/>
          </a:bodyPr>
          <a:lstStyle>
            <a:lvl1pPr algn="l">
              <a:defRPr sz="1100">
                <a:solidFill>
                  <a:schemeClr val="accent2"/>
                </a:solidFill>
              </a:defRPr>
            </a:lvl1pPr>
          </a:lstStyle>
          <a:p>
            <a:r>
              <a:rPr lang="fr-FR" smtClean="0"/>
              <a:t>Jour/mois/année</a:t>
            </a:r>
            <a:endParaRPr lang="fr-FR" dirty="0"/>
          </a:p>
        </p:txBody>
      </p:sp>
      <p:sp>
        <p:nvSpPr>
          <p:cNvPr id="14"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6"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8"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9"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Tree>
    <p:extLst>
      <p:ext uri="{BB962C8B-B14F-4D97-AF65-F5344CB8AC3E}">
        <p14:creationId xmlns:p14="http://schemas.microsoft.com/office/powerpoint/2010/main" val="829053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uverture_image_cen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cxnSp>
        <p:nvCxnSpPr>
          <p:cNvPr id="14" name="Connecteur droit 13"/>
          <p:cNvCxnSpPr/>
          <p:nvPr userDrawn="1"/>
        </p:nvCxnSpPr>
        <p:spPr bwMode="gray">
          <a:xfrm>
            <a:off x="4464000" y="3912365"/>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3"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7" name="Espace réservé pour une image  16"/>
          <p:cNvSpPr>
            <a:spLocks noGrp="1"/>
          </p:cNvSpPr>
          <p:nvPr>
            <p:ph type="pic" sz="quarter" idx="14" hasCustomPrompt="1"/>
          </p:nvPr>
        </p:nvSpPr>
        <p:spPr bwMode="gray">
          <a:xfrm>
            <a:off x="1044000" y="0"/>
            <a:ext cx="7056000" cy="3060001"/>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16"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2"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3"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7" name="Titre 6"/>
          <p:cNvSpPr>
            <a:spLocks noGrp="1"/>
          </p:cNvSpPr>
          <p:nvPr>
            <p:ph type="title" hasCustomPrompt="1"/>
          </p:nvPr>
        </p:nvSpPr>
        <p:spPr bwMode="gray">
          <a:xfrm>
            <a:off x="503238" y="3075806"/>
            <a:ext cx="8137525" cy="684076"/>
          </a:xfrm>
        </p:spPr>
        <p:txBody>
          <a:bodyPr anchor="b" anchorCtr="0"/>
          <a:lstStyle>
            <a:lvl1pPr algn="ctr">
              <a:defRPr sz="1850" cap="all" baseline="0">
                <a:solidFill>
                  <a:schemeClr val="accent2"/>
                </a:solidFill>
              </a:defRPr>
            </a:lvl1pPr>
          </a:lstStyle>
          <a:p>
            <a:r>
              <a:rPr lang="fr-FR" dirty="0" smtClean="0"/>
              <a:t>Titre de la présentation</a:t>
            </a:r>
            <a:endParaRPr lang="fr-FR" dirty="0"/>
          </a:p>
        </p:txBody>
      </p:sp>
      <p:sp>
        <p:nvSpPr>
          <p:cNvPr id="15" name="Espace réservé de la date 3"/>
          <p:cNvSpPr>
            <a:spLocks noGrp="1"/>
          </p:cNvSpPr>
          <p:nvPr>
            <p:ph type="dt" sz="half" idx="2"/>
          </p:nvPr>
        </p:nvSpPr>
        <p:spPr bwMode="gray">
          <a:xfrm>
            <a:off x="3312000" y="4010400"/>
            <a:ext cx="2520000" cy="252000"/>
          </a:xfrm>
          <a:prstGeom prst="rect">
            <a:avLst/>
          </a:prstGeom>
          <a:solidFill>
            <a:schemeClr val="bg1"/>
          </a:solidFill>
        </p:spPr>
        <p:txBody>
          <a:bodyPr vert="horz" lIns="0" tIns="0" rIns="0" bIns="0" rtlCol="0" anchor="t" anchorCtr="0">
            <a:noAutofit/>
          </a:bodyPr>
          <a:lstStyle>
            <a:lvl1pPr algn="l">
              <a:defRPr sz="1100">
                <a:solidFill>
                  <a:schemeClr val="accent2"/>
                </a:solidFill>
              </a:defRPr>
            </a:lvl1pPr>
          </a:lstStyle>
          <a:p>
            <a:pPr algn="ctr"/>
            <a:r>
              <a:rPr lang="fr-FR" smtClean="0"/>
              <a:t>Jour/mois/année</a:t>
            </a:r>
            <a:endParaRPr lang="fr-FR" dirty="0"/>
          </a:p>
        </p:txBody>
      </p:sp>
    </p:spTree>
    <p:extLst>
      <p:ext uri="{BB962C8B-B14F-4D97-AF65-F5344CB8AC3E}">
        <p14:creationId xmlns:p14="http://schemas.microsoft.com/office/powerpoint/2010/main" val="252529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itre_image_gauche">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6"/>
          <p:cNvSpPr>
            <a:spLocks noGrp="1"/>
          </p:cNvSpPr>
          <p:nvPr>
            <p:ph type="pic" sz="quarter" idx="14" hasCustomPrompt="1"/>
          </p:nvPr>
        </p:nvSpPr>
        <p:spPr bwMode="gray">
          <a:xfrm>
            <a:off x="250825" y="250824"/>
            <a:ext cx="4321175" cy="4157664"/>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smtClean="0"/>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fr-FR" smtClean="0"/>
              <a:t>Safran nom de l’activité / Confidentiel / Date / Direction (menu "Insertion / En-tête et pied de page")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‹N°›</a:t>
            </a:fld>
            <a:endParaRPr lang="fr-FR" dirty="0"/>
          </a:p>
        </p:txBody>
      </p:sp>
      <p:sp>
        <p:nvSpPr>
          <p:cNvPr id="28" name="Espace réservé du texte 3"/>
          <p:cNvSpPr>
            <a:spLocks noGrp="1"/>
          </p:cNvSpPr>
          <p:nvPr>
            <p:ph type="body" sz="quarter" idx="22" hasCustomPrompt="1"/>
          </p:nvPr>
        </p:nvSpPr>
        <p:spPr bwMode="gray">
          <a:xfrm>
            <a:off x="5023302" y="1635125"/>
            <a:ext cx="3852862" cy="2484438"/>
          </a:xfrm>
        </p:spPr>
        <p:txBody>
          <a:bodyPr/>
          <a:lstStyle>
            <a:lvl1pPr>
              <a:lnSpc>
                <a:spcPct val="90000"/>
              </a:lnSpc>
              <a:spcBef>
                <a:spcPts val="0"/>
              </a:spcBef>
              <a:spcAft>
                <a:spcPts val="0"/>
              </a:spcAft>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fr-FR" dirty="0" smtClean="0"/>
              <a:t>Titre de la partie</a:t>
            </a:r>
          </a:p>
          <a:p>
            <a:pPr lvl="1"/>
            <a:r>
              <a:rPr lang="fr-FR" dirty="0" smtClean="0"/>
              <a:t>Texte</a:t>
            </a:r>
          </a:p>
        </p:txBody>
      </p:sp>
      <p:sp>
        <p:nvSpPr>
          <p:cNvPr id="29" name="Espace réservé du texte 13"/>
          <p:cNvSpPr>
            <a:spLocks noGrp="1"/>
          </p:cNvSpPr>
          <p:nvPr>
            <p:ph type="body" sz="quarter" idx="23" hasCustomPrompt="1"/>
          </p:nvPr>
        </p:nvSpPr>
        <p:spPr bwMode="gray">
          <a:xfrm rot="16200000">
            <a:off x="2640600" y="2687400"/>
            <a:ext cx="3132000" cy="61200"/>
          </a:xfrm>
          <a:solidFill>
            <a:schemeClr val="accent5"/>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30" name="Espace réservé du texte 13"/>
          <p:cNvSpPr>
            <a:spLocks noGrp="1"/>
          </p:cNvSpPr>
          <p:nvPr>
            <p:ph type="body" sz="quarter" idx="24" hasCustomPrompt="1"/>
          </p:nvPr>
        </p:nvSpPr>
        <p:spPr bwMode="gray">
          <a:xfrm>
            <a:off x="4176000" y="1152000"/>
            <a:ext cx="4968000" cy="61200"/>
          </a:xfrm>
          <a:solidFill>
            <a:schemeClr val="accent5"/>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31" name="Espace réservé du texte 13"/>
          <p:cNvSpPr>
            <a:spLocks noGrp="1"/>
          </p:cNvSpPr>
          <p:nvPr>
            <p:ph type="body" sz="quarter" idx="25" hasCustomPrompt="1"/>
          </p:nvPr>
        </p:nvSpPr>
        <p:spPr bwMode="gray">
          <a:xfrm rot="10800000">
            <a:off x="4176000" y="4222800"/>
            <a:ext cx="4968000" cy="61200"/>
          </a:xfrm>
          <a:solidFill>
            <a:schemeClr val="accent5"/>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6" name="Titre 1"/>
          <p:cNvSpPr>
            <a:spLocks noGrp="1"/>
          </p:cNvSpPr>
          <p:nvPr>
            <p:ph type="title" hasCustomPrompt="1"/>
          </p:nvPr>
        </p:nvSpPr>
        <p:spPr bwMode="gray">
          <a:xfrm>
            <a:off x="4850432" y="250824"/>
            <a:ext cx="585664" cy="1195200"/>
          </a:xfrm>
          <a:solidFill>
            <a:schemeClr val="bg1"/>
          </a:solidFill>
        </p:spPr>
        <p:txBody>
          <a:bodyPr wrap="none" lIns="36000" tIns="36000" rIns="36000" bIns="36000" anchor="b" anchorCtr="0">
            <a:spAutoFit/>
          </a:bodyPr>
          <a:lstStyle>
            <a:lvl1pPr>
              <a:defRPr sz="7200">
                <a:solidFill>
                  <a:schemeClr val="accent5"/>
                </a:solidFill>
              </a:defRPr>
            </a:lvl1pPr>
          </a:lstStyle>
          <a:p>
            <a:r>
              <a:rPr lang="fr-FR" noProof="0" dirty="0" smtClean="0"/>
              <a:t>0</a:t>
            </a:r>
            <a:endParaRPr lang="fr-FR" noProof="0" dirty="0"/>
          </a:p>
        </p:txBody>
      </p:sp>
    </p:spTree>
    <p:extLst>
      <p:ext uri="{BB962C8B-B14F-4D97-AF65-F5344CB8AC3E}">
        <p14:creationId xmlns:p14="http://schemas.microsoft.com/office/powerpoint/2010/main" val="2804331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itre_image_droite">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6"/>
          <p:cNvSpPr>
            <a:spLocks noGrp="1"/>
          </p:cNvSpPr>
          <p:nvPr>
            <p:ph type="pic" sz="quarter" idx="14" hasCustomPrompt="1"/>
          </p:nvPr>
        </p:nvSpPr>
        <p:spPr bwMode="gray">
          <a:xfrm>
            <a:off x="4572000" y="250824"/>
            <a:ext cx="4321175" cy="4157664"/>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smtClean="0"/>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fr-FR" smtClean="0"/>
              <a:t>Safran nom de l’activité / Confidentiel / Date / Direction (menu "Insertion / En-tête et pied de page")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‹N°›</a:t>
            </a:fld>
            <a:endParaRPr lang="fr-FR" dirty="0"/>
          </a:p>
        </p:txBody>
      </p:sp>
      <p:sp>
        <p:nvSpPr>
          <p:cNvPr id="16" name="Espace réservé du texte 3"/>
          <p:cNvSpPr>
            <a:spLocks noGrp="1"/>
          </p:cNvSpPr>
          <p:nvPr>
            <p:ph type="body" sz="quarter" idx="22" hasCustomPrompt="1"/>
          </p:nvPr>
        </p:nvSpPr>
        <p:spPr bwMode="gray">
          <a:xfrm>
            <a:off x="499062" y="1630636"/>
            <a:ext cx="3852862" cy="2484438"/>
          </a:xfrm>
        </p:spPr>
        <p:txBody>
          <a:bodyPr/>
          <a:lstStyle>
            <a:lvl1pPr>
              <a:lnSpc>
                <a:spcPct val="90000"/>
              </a:lnSpc>
              <a:spcBef>
                <a:spcPts val="0"/>
              </a:spcBef>
              <a:spcAft>
                <a:spcPts val="0"/>
              </a:spcAft>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fr-FR" dirty="0" smtClean="0"/>
              <a:t>Titre de la partie</a:t>
            </a:r>
          </a:p>
          <a:p>
            <a:pPr lvl="1"/>
            <a:r>
              <a:rPr lang="fr-FR" dirty="0" smtClean="0"/>
              <a:t>Texte</a:t>
            </a:r>
          </a:p>
        </p:txBody>
      </p:sp>
      <p:sp>
        <p:nvSpPr>
          <p:cNvPr id="17" name="Espace réservé du texte 13"/>
          <p:cNvSpPr>
            <a:spLocks noGrp="1"/>
          </p:cNvSpPr>
          <p:nvPr>
            <p:ph type="body" sz="quarter" idx="23" hasCustomPrompt="1"/>
          </p:nvPr>
        </p:nvSpPr>
        <p:spPr bwMode="gray">
          <a:xfrm rot="5400000">
            <a:off x="3371400" y="2687400"/>
            <a:ext cx="3132000" cy="61200"/>
          </a:xfrm>
          <a:solidFill>
            <a:schemeClr val="accent5"/>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8" name="Espace réservé du texte 13"/>
          <p:cNvSpPr>
            <a:spLocks noGrp="1"/>
          </p:cNvSpPr>
          <p:nvPr>
            <p:ph type="body" sz="quarter" idx="24" hasCustomPrompt="1"/>
          </p:nvPr>
        </p:nvSpPr>
        <p:spPr bwMode="gray">
          <a:xfrm>
            <a:off x="0" y="1152000"/>
            <a:ext cx="4968000" cy="61200"/>
          </a:xfrm>
          <a:solidFill>
            <a:schemeClr val="accent5"/>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9" name="Espace réservé du texte 13"/>
          <p:cNvSpPr>
            <a:spLocks noGrp="1"/>
          </p:cNvSpPr>
          <p:nvPr>
            <p:ph type="body" sz="quarter" idx="25" hasCustomPrompt="1"/>
          </p:nvPr>
        </p:nvSpPr>
        <p:spPr bwMode="gray">
          <a:xfrm rot="10800000">
            <a:off x="0" y="4222799"/>
            <a:ext cx="4968000" cy="61200"/>
          </a:xfrm>
          <a:solidFill>
            <a:schemeClr val="accent5"/>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6" name="Titre 1"/>
          <p:cNvSpPr>
            <a:spLocks noGrp="1"/>
          </p:cNvSpPr>
          <p:nvPr>
            <p:ph type="title" hasCustomPrompt="1"/>
          </p:nvPr>
        </p:nvSpPr>
        <p:spPr bwMode="gray">
          <a:xfrm>
            <a:off x="3528000" y="250824"/>
            <a:ext cx="585664" cy="1195200"/>
          </a:xfrm>
          <a:solidFill>
            <a:schemeClr val="bg1"/>
          </a:solidFill>
        </p:spPr>
        <p:txBody>
          <a:bodyPr wrap="none" lIns="36000" tIns="36000" rIns="36000" bIns="36000" anchor="b" anchorCtr="0">
            <a:spAutoFit/>
          </a:bodyPr>
          <a:lstStyle>
            <a:lvl1pPr>
              <a:defRPr sz="7200">
                <a:solidFill>
                  <a:schemeClr val="accent5"/>
                </a:solidFill>
              </a:defRPr>
            </a:lvl1pPr>
          </a:lstStyle>
          <a:p>
            <a:r>
              <a:rPr lang="fr-FR" noProof="0" dirty="0" smtClean="0"/>
              <a:t>0</a:t>
            </a:r>
            <a:endParaRPr lang="fr-FR" noProof="0" dirty="0"/>
          </a:p>
        </p:txBody>
      </p:sp>
    </p:spTree>
    <p:extLst>
      <p:ext uri="{BB962C8B-B14F-4D97-AF65-F5344CB8AC3E}">
        <p14:creationId xmlns:p14="http://schemas.microsoft.com/office/powerpoint/2010/main" val="3800228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spcAft>
                <a:spcPts val="600"/>
              </a:spcAft>
              <a:defRPr/>
            </a:lvl2pPr>
            <a:lvl3pPr>
              <a:defRPr/>
            </a:lvl3pPr>
            <a:lvl4pPr>
              <a:defRPr baseline="0"/>
            </a:lvl4pPr>
            <a:lvl5pPr>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997237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imag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463988" y="1131889"/>
            <a:ext cx="4429187" cy="3492500"/>
          </a:xfrm>
        </p:spPr>
        <p:txBody>
          <a:bodyPr/>
          <a:lstStyle>
            <a:lvl2pPr>
              <a:spcAft>
                <a:spcPts val="600"/>
              </a:spcAft>
              <a:defRPr/>
            </a:lvl2pPr>
            <a:lvl3pPr>
              <a:defRPr/>
            </a:lvl3pPr>
            <a:lvl4pPr>
              <a:defRPr baseline="0"/>
            </a:lvl4pPr>
            <a:lvl5pPr>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pour une image  16"/>
          <p:cNvSpPr>
            <a:spLocks noGrp="1"/>
          </p:cNvSpPr>
          <p:nvPr>
            <p:ph type="pic" sz="quarter" idx="14"/>
          </p:nvPr>
        </p:nvSpPr>
        <p:spPr bwMode="gray">
          <a:xfrm>
            <a:off x="554400" y="1224000"/>
            <a:ext cx="3708000" cy="2700000"/>
          </a:xfrm>
          <a:solidFill>
            <a:schemeClr val="bg1">
              <a:lumMod val="95000"/>
            </a:schemeClr>
          </a:solidFill>
          <a:ln w="57150">
            <a:solidFill>
              <a:schemeClr val="accent5"/>
            </a:solidFill>
            <a:miter lim="800000"/>
          </a:ln>
        </p:spPr>
        <p:txBody>
          <a:bodyPr lIns="360000" tIns="1080000" rIns="360000" anchor="ctr" anchorCtr="0"/>
          <a:lstStyle>
            <a:lvl1pPr algn="ctr">
              <a:defRPr sz="1000" b="0"/>
            </a:lvl1pPr>
          </a:lstStyle>
          <a:p>
            <a:endParaRPr lang="fr-FR" dirty="0"/>
          </a:p>
        </p:txBody>
      </p:sp>
    </p:spTree>
    <p:extLst>
      <p:ext uri="{BB962C8B-B14F-4D97-AF65-F5344CB8AC3E}">
        <p14:creationId xmlns:p14="http://schemas.microsoft.com/office/powerpoint/2010/main" val="298897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uverture_image_cen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cxnSp>
        <p:nvCxnSpPr>
          <p:cNvPr id="14" name="Connecteur droit 13"/>
          <p:cNvCxnSpPr/>
          <p:nvPr userDrawn="1"/>
        </p:nvCxnSpPr>
        <p:spPr bwMode="gray">
          <a:xfrm>
            <a:off x="4464000" y="3912365"/>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3"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7" name="Espace réservé pour une image  16"/>
          <p:cNvSpPr>
            <a:spLocks noGrp="1"/>
          </p:cNvSpPr>
          <p:nvPr>
            <p:ph type="pic" sz="quarter" idx="14" hasCustomPrompt="1"/>
          </p:nvPr>
        </p:nvSpPr>
        <p:spPr bwMode="gray">
          <a:xfrm>
            <a:off x="1044000" y="0"/>
            <a:ext cx="7056000" cy="3060001"/>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16"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2"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3"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7" name="Titre 6"/>
          <p:cNvSpPr>
            <a:spLocks noGrp="1"/>
          </p:cNvSpPr>
          <p:nvPr>
            <p:ph type="title" hasCustomPrompt="1"/>
          </p:nvPr>
        </p:nvSpPr>
        <p:spPr bwMode="gray">
          <a:xfrm>
            <a:off x="503238" y="3075806"/>
            <a:ext cx="8137525" cy="684076"/>
          </a:xfrm>
        </p:spPr>
        <p:txBody>
          <a:bodyPr anchor="b" anchorCtr="0"/>
          <a:lstStyle>
            <a:lvl1pPr algn="ctr">
              <a:defRPr sz="1850" cap="all" baseline="0">
                <a:solidFill>
                  <a:schemeClr val="accent2"/>
                </a:solidFill>
              </a:defRPr>
            </a:lvl1pPr>
          </a:lstStyle>
          <a:p>
            <a:r>
              <a:rPr lang="fr-FR" dirty="0" smtClean="0"/>
              <a:t>Titre de la présentation</a:t>
            </a:r>
            <a:endParaRPr lang="fr-FR" dirty="0"/>
          </a:p>
        </p:txBody>
      </p:sp>
      <p:sp>
        <p:nvSpPr>
          <p:cNvPr id="15" name="Espace réservé de la date 3"/>
          <p:cNvSpPr>
            <a:spLocks noGrp="1"/>
          </p:cNvSpPr>
          <p:nvPr>
            <p:ph type="dt" sz="half" idx="2"/>
          </p:nvPr>
        </p:nvSpPr>
        <p:spPr bwMode="gray">
          <a:xfrm>
            <a:off x="3312000" y="4010400"/>
            <a:ext cx="2520000" cy="252000"/>
          </a:xfrm>
          <a:prstGeom prst="rect">
            <a:avLst/>
          </a:prstGeom>
          <a:solidFill>
            <a:schemeClr val="bg1"/>
          </a:solidFill>
        </p:spPr>
        <p:txBody>
          <a:bodyPr vert="horz" lIns="0" tIns="0" rIns="0" bIns="0" rtlCol="0" anchor="t" anchorCtr="0">
            <a:noAutofit/>
          </a:bodyPr>
          <a:lstStyle>
            <a:lvl1pPr algn="l">
              <a:defRPr sz="1100">
                <a:solidFill>
                  <a:schemeClr val="accent2"/>
                </a:solidFill>
              </a:defRPr>
            </a:lvl1pPr>
          </a:lstStyle>
          <a:p>
            <a:pPr algn="ctr"/>
            <a:r>
              <a:rPr lang="fr-FR" smtClean="0"/>
              <a:t>Jour/mois/année</a:t>
            </a:r>
            <a:endParaRPr lang="fr-FR" dirty="0"/>
          </a:p>
        </p:txBody>
      </p:sp>
    </p:spTree>
    <p:extLst>
      <p:ext uri="{BB962C8B-B14F-4D97-AF65-F5344CB8AC3E}">
        <p14:creationId xmlns:p14="http://schemas.microsoft.com/office/powerpoint/2010/main" val="267854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grande imag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pour une image  16"/>
          <p:cNvSpPr>
            <a:spLocks noGrp="1"/>
          </p:cNvSpPr>
          <p:nvPr>
            <p:ph type="pic" sz="quarter" idx="15"/>
          </p:nvPr>
        </p:nvSpPr>
        <p:spPr bwMode="gray">
          <a:xfrm>
            <a:off x="554400" y="1224000"/>
            <a:ext cx="8280000" cy="3114000"/>
          </a:xfrm>
          <a:solidFill>
            <a:schemeClr val="bg1">
              <a:lumMod val="95000"/>
            </a:schemeClr>
          </a:solidFill>
          <a:ln w="57150">
            <a:solidFill>
              <a:schemeClr val="accent5"/>
            </a:solidFill>
            <a:miter lim="800000"/>
          </a:ln>
        </p:spPr>
        <p:txBody>
          <a:bodyPr lIns="360000" tIns="1080000" rIns="360000" anchor="ctr" anchorCtr="0"/>
          <a:lstStyle>
            <a:lvl1pPr algn="ctr">
              <a:defRPr sz="1000" b="0"/>
            </a:lvl1pPr>
          </a:lstStyle>
          <a:p>
            <a:endParaRPr lang="fr-FR" dirty="0"/>
          </a:p>
        </p:txBody>
      </p:sp>
    </p:spTree>
    <p:extLst>
      <p:ext uri="{BB962C8B-B14F-4D97-AF65-F5344CB8AC3E}">
        <p14:creationId xmlns:p14="http://schemas.microsoft.com/office/powerpoint/2010/main" val="3869153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7" name="Titre 6"/>
          <p:cNvSpPr>
            <a:spLocks noGrp="1"/>
          </p:cNvSpPr>
          <p:nvPr>
            <p:ph type="title" hasCustomPrompt="1"/>
          </p:nvPr>
        </p:nvSpPr>
        <p:spPr bwMode="gray">
          <a:xfrm>
            <a:off x="503238" y="411163"/>
            <a:ext cx="8137525" cy="2160587"/>
          </a:xfrm>
        </p:spPr>
        <p:txBody>
          <a:bodyPr anchor="b" anchorCtr="0"/>
          <a:lstStyle>
            <a:lvl1pPr algn="ctr">
              <a:defRPr sz="2600" cap="all" baseline="0">
                <a:solidFill>
                  <a:schemeClr val="accent2"/>
                </a:solidFill>
              </a:defRPr>
            </a:lvl1pPr>
          </a:lstStyle>
          <a:p>
            <a:r>
              <a:rPr lang="fr-FR" dirty="0" smtClean="0"/>
              <a:t>Titre de la présentation</a:t>
            </a:r>
            <a:endParaRPr lang="fr-FR" dirty="0"/>
          </a:p>
        </p:txBody>
      </p:sp>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cxnSp>
        <p:nvCxnSpPr>
          <p:cNvPr id="15" name="Connecteur droit 14"/>
          <p:cNvCxnSpPr/>
          <p:nvPr userDrawn="1"/>
        </p:nvCxnSpPr>
        <p:spPr bwMode="gray">
          <a:xfrm>
            <a:off x="4464000" y="2662828"/>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503238" y="2750399"/>
            <a:ext cx="8136000" cy="1152000"/>
          </a:xfrm>
          <a:prstGeom prst="rect">
            <a:avLst/>
          </a:prstGeom>
        </p:spPr>
        <p:txBody>
          <a:bodyPr vert="horz" lIns="0" tIns="0" rIns="0" bIns="0" rtlCol="0" anchor="t" anchorCtr="0">
            <a:noAutofit/>
          </a:bodyPr>
          <a:lstStyle>
            <a:lvl1pPr algn="ctr">
              <a:defRPr sz="1650">
                <a:solidFill>
                  <a:schemeClr val="accent2"/>
                </a:solidFill>
              </a:defRPr>
            </a:lvl1pPr>
          </a:lstStyle>
          <a:p>
            <a:r>
              <a:rPr lang="fr-FR" smtClean="0"/>
              <a:t>Jour/mois/année</a:t>
            </a:r>
            <a:endParaRPr lang="fr-FR" dirty="0"/>
          </a:p>
        </p:txBody>
      </p:sp>
      <p:sp>
        <p:nvSpPr>
          <p:cNvPr id="13"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4"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0" name="Rectangle 9"/>
          <p:cNvSpPr/>
          <p:nvPr userDrawn="1"/>
        </p:nvSpPr>
        <p:spPr bwMode="gray">
          <a:xfrm rot="16200000" flipH="1">
            <a:off x="-1679399"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bwMode="gray">
          <a:xfrm>
            <a:off x="252000" y="252000"/>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bwMode="gray">
          <a:xfrm rot="5400000">
            <a:off x="6899400"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bwMode="gray">
          <a:xfrm rot="10800000">
            <a:off x="252000" y="4114799"/>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775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uverture_image_gauche">
    <p:spTree>
      <p:nvGrpSpPr>
        <p:cNvPr id="1" name=""/>
        <p:cNvGrpSpPr/>
        <p:nvPr/>
      </p:nvGrpSpPr>
      <p:grpSpPr>
        <a:xfrm>
          <a:off x="0" y="0"/>
          <a:ext cx="0" cy="0"/>
          <a:chOff x="0" y="0"/>
          <a:chExt cx="0" cy="0"/>
        </a:xfrm>
      </p:grpSpPr>
      <p:sp>
        <p:nvSpPr>
          <p:cNvPr id="17" name="Espace réservé pour une image  16"/>
          <p:cNvSpPr>
            <a:spLocks noGrp="1"/>
          </p:cNvSpPr>
          <p:nvPr>
            <p:ph type="pic" sz="quarter" idx="14" hasCustomPrompt="1"/>
          </p:nvPr>
        </p:nvSpPr>
        <p:spPr bwMode="gray">
          <a:xfrm>
            <a:off x="0" y="735013"/>
            <a:ext cx="4392613" cy="3168650"/>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sp>
        <p:nvSpPr>
          <p:cNvPr id="15"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7" name="Titre 6"/>
          <p:cNvSpPr>
            <a:spLocks noGrp="1"/>
          </p:cNvSpPr>
          <p:nvPr>
            <p:ph type="title" hasCustomPrompt="1"/>
          </p:nvPr>
        </p:nvSpPr>
        <p:spPr bwMode="gray">
          <a:xfrm>
            <a:off x="4572000" y="411162"/>
            <a:ext cx="4068763" cy="2196000"/>
          </a:xfrm>
        </p:spPr>
        <p:txBody>
          <a:bodyPr anchor="b" anchorCtr="0"/>
          <a:lstStyle>
            <a:lvl1pPr algn="l">
              <a:defRPr sz="1850" cap="all" baseline="0">
                <a:solidFill>
                  <a:schemeClr val="accent2"/>
                </a:solidFill>
              </a:defRPr>
            </a:lvl1pPr>
          </a:lstStyle>
          <a:p>
            <a:r>
              <a:rPr lang="fr-FR" dirty="0" smtClean="0"/>
              <a:t>Titre de la présentation</a:t>
            </a:r>
            <a:endParaRPr lang="fr-FR" dirty="0"/>
          </a:p>
        </p:txBody>
      </p:sp>
      <p:cxnSp>
        <p:nvCxnSpPr>
          <p:cNvPr id="13" name="Connecteur droit 12"/>
          <p:cNvCxnSpPr/>
          <p:nvPr userDrawn="1"/>
        </p:nvCxnSpPr>
        <p:spPr bwMode="gray">
          <a:xfrm>
            <a:off x="4572000" y="2751770"/>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4572000" y="2966400"/>
            <a:ext cx="4067238" cy="936000"/>
          </a:xfrm>
          <a:prstGeom prst="rect">
            <a:avLst/>
          </a:prstGeom>
        </p:spPr>
        <p:txBody>
          <a:bodyPr vert="horz" lIns="0" tIns="0" rIns="0" bIns="0" rtlCol="0" anchor="t" anchorCtr="0">
            <a:noAutofit/>
          </a:bodyPr>
          <a:lstStyle>
            <a:lvl1pPr algn="l">
              <a:defRPr sz="1100">
                <a:solidFill>
                  <a:schemeClr val="accent2"/>
                </a:solidFill>
              </a:defRPr>
            </a:lvl1pPr>
          </a:lstStyle>
          <a:p>
            <a:r>
              <a:rPr lang="fr-FR" smtClean="0"/>
              <a:t>Jour/mois/année</a:t>
            </a:r>
            <a:endParaRPr lang="fr-FR" dirty="0"/>
          </a:p>
        </p:txBody>
      </p:sp>
      <p:sp>
        <p:nvSpPr>
          <p:cNvPr id="14"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6"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8"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9"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Tree>
    <p:extLst>
      <p:ext uri="{BB962C8B-B14F-4D97-AF65-F5344CB8AC3E}">
        <p14:creationId xmlns:p14="http://schemas.microsoft.com/office/powerpoint/2010/main" val="3088743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uverture_image_cen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cxnSp>
        <p:nvCxnSpPr>
          <p:cNvPr id="14" name="Connecteur droit 13"/>
          <p:cNvCxnSpPr/>
          <p:nvPr userDrawn="1"/>
        </p:nvCxnSpPr>
        <p:spPr bwMode="gray">
          <a:xfrm>
            <a:off x="4464000" y="3912365"/>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fr-FR" smtClean="0"/>
              <a:t>Safran nom de l’activité / Confidentiel / Date / Direction (menu "Insertion / En-tête et pied de page")</a:t>
            </a:r>
            <a:endParaRPr lang="fr-FR" dirty="0"/>
          </a:p>
        </p:txBody>
      </p:sp>
      <p:sp>
        <p:nvSpPr>
          <p:cNvPr id="13"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fr-FR" smtClean="0"/>
              <a:pPr/>
              <a:t>‹N°›</a:t>
            </a:fld>
            <a:endParaRPr lang="fr-FR" dirty="0"/>
          </a:p>
        </p:txBody>
      </p:sp>
      <p:sp>
        <p:nvSpPr>
          <p:cNvPr id="17" name="Espace réservé pour une image  16"/>
          <p:cNvSpPr>
            <a:spLocks noGrp="1"/>
          </p:cNvSpPr>
          <p:nvPr>
            <p:ph type="pic" sz="quarter" idx="14" hasCustomPrompt="1"/>
          </p:nvPr>
        </p:nvSpPr>
        <p:spPr bwMode="gray">
          <a:xfrm>
            <a:off x="1044000" y="0"/>
            <a:ext cx="7056000" cy="3060001"/>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16"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2"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3"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7" name="Titre 6"/>
          <p:cNvSpPr>
            <a:spLocks noGrp="1"/>
          </p:cNvSpPr>
          <p:nvPr>
            <p:ph type="title" hasCustomPrompt="1"/>
          </p:nvPr>
        </p:nvSpPr>
        <p:spPr bwMode="gray">
          <a:xfrm>
            <a:off x="503238" y="3075806"/>
            <a:ext cx="8137525" cy="684076"/>
          </a:xfrm>
        </p:spPr>
        <p:txBody>
          <a:bodyPr anchor="b" anchorCtr="0"/>
          <a:lstStyle>
            <a:lvl1pPr algn="ctr">
              <a:defRPr sz="1850" cap="all" baseline="0">
                <a:solidFill>
                  <a:schemeClr val="accent2"/>
                </a:solidFill>
              </a:defRPr>
            </a:lvl1pPr>
          </a:lstStyle>
          <a:p>
            <a:r>
              <a:rPr lang="fr-FR" dirty="0" smtClean="0"/>
              <a:t>Titre de la présentation</a:t>
            </a:r>
            <a:endParaRPr lang="fr-FR" dirty="0"/>
          </a:p>
        </p:txBody>
      </p:sp>
      <p:sp>
        <p:nvSpPr>
          <p:cNvPr id="15" name="Espace réservé de la date 3"/>
          <p:cNvSpPr>
            <a:spLocks noGrp="1"/>
          </p:cNvSpPr>
          <p:nvPr>
            <p:ph type="dt" sz="half" idx="2"/>
          </p:nvPr>
        </p:nvSpPr>
        <p:spPr bwMode="gray">
          <a:xfrm>
            <a:off x="3312000" y="4010400"/>
            <a:ext cx="2520000" cy="252000"/>
          </a:xfrm>
          <a:prstGeom prst="rect">
            <a:avLst/>
          </a:prstGeom>
          <a:solidFill>
            <a:schemeClr val="bg1"/>
          </a:solidFill>
        </p:spPr>
        <p:txBody>
          <a:bodyPr vert="horz" lIns="0" tIns="0" rIns="0" bIns="0" rtlCol="0" anchor="t" anchorCtr="0">
            <a:noAutofit/>
          </a:bodyPr>
          <a:lstStyle>
            <a:lvl1pPr algn="l">
              <a:defRPr sz="1100">
                <a:solidFill>
                  <a:schemeClr val="accent2"/>
                </a:solidFill>
              </a:defRPr>
            </a:lvl1pPr>
          </a:lstStyle>
          <a:p>
            <a:pPr algn="ctr"/>
            <a:r>
              <a:rPr lang="fr-FR" smtClean="0"/>
              <a:t>Jour/mois/année</a:t>
            </a:r>
            <a:endParaRPr lang="fr-FR" dirty="0"/>
          </a:p>
        </p:txBody>
      </p:sp>
    </p:spTree>
    <p:extLst>
      <p:ext uri="{BB962C8B-B14F-4D97-AF65-F5344CB8AC3E}">
        <p14:creationId xmlns:p14="http://schemas.microsoft.com/office/powerpoint/2010/main" val="4017416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itre_image_gauche">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6"/>
          <p:cNvSpPr>
            <a:spLocks noGrp="1"/>
          </p:cNvSpPr>
          <p:nvPr>
            <p:ph type="pic" sz="quarter" idx="14" hasCustomPrompt="1"/>
          </p:nvPr>
        </p:nvSpPr>
        <p:spPr bwMode="gray">
          <a:xfrm>
            <a:off x="250825" y="250824"/>
            <a:ext cx="4321175" cy="4157664"/>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smtClean="0"/>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fr-FR" smtClean="0"/>
              <a:t>Safran nom de l’activité / Confidentiel / Date / Direction (menu "Insertion / En-tête et pied de page")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‹N°›</a:t>
            </a:fld>
            <a:endParaRPr lang="fr-FR" dirty="0"/>
          </a:p>
        </p:txBody>
      </p:sp>
      <p:sp>
        <p:nvSpPr>
          <p:cNvPr id="28" name="Espace réservé du texte 3"/>
          <p:cNvSpPr>
            <a:spLocks noGrp="1"/>
          </p:cNvSpPr>
          <p:nvPr>
            <p:ph type="body" sz="quarter" idx="22" hasCustomPrompt="1"/>
          </p:nvPr>
        </p:nvSpPr>
        <p:spPr bwMode="gray">
          <a:xfrm>
            <a:off x="5023302" y="1635125"/>
            <a:ext cx="3852862" cy="2484438"/>
          </a:xfrm>
        </p:spPr>
        <p:txBody>
          <a:bodyPr/>
          <a:lstStyle>
            <a:lvl1pPr>
              <a:lnSpc>
                <a:spcPct val="90000"/>
              </a:lnSpc>
              <a:spcBef>
                <a:spcPts val="0"/>
              </a:spcBef>
              <a:spcAft>
                <a:spcPts val="0"/>
              </a:spcAft>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fr-FR" dirty="0" smtClean="0"/>
              <a:t>Titre de la partie</a:t>
            </a:r>
          </a:p>
          <a:p>
            <a:pPr lvl="1"/>
            <a:r>
              <a:rPr lang="fr-FR" dirty="0" smtClean="0"/>
              <a:t>Texte</a:t>
            </a:r>
          </a:p>
        </p:txBody>
      </p:sp>
      <p:sp>
        <p:nvSpPr>
          <p:cNvPr id="29" name="Espace réservé du texte 13"/>
          <p:cNvSpPr>
            <a:spLocks noGrp="1"/>
          </p:cNvSpPr>
          <p:nvPr>
            <p:ph type="body" sz="quarter" idx="23" hasCustomPrompt="1"/>
          </p:nvPr>
        </p:nvSpPr>
        <p:spPr bwMode="gray">
          <a:xfrm rot="16200000">
            <a:off x="2640600" y="2687400"/>
            <a:ext cx="3132000" cy="61200"/>
          </a:xfrm>
          <a:solidFill>
            <a:schemeClr val="accent6"/>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30" name="Espace réservé du texte 13"/>
          <p:cNvSpPr>
            <a:spLocks noGrp="1"/>
          </p:cNvSpPr>
          <p:nvPr>
            <p:ph type="body" sz="quarter" idx="24" hasCustomPrompt="1"/>
          </p:nvPr>
        </p:nvSpPr>
        <p:spPr bwMode="gray">
          <a:xfrm>
            <a:off x="4176000" y="1152000"/>
            <a:ext cx="4968000" cy="61200"/>
          </a:xfrm>
          <a:solidFill>
            <a:schemeClr val="accent6"/>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31" name="Espace réservé du texte 13"/>
          <p:cNvSpPr>
            <a:spLocks noGrp="1"/>
          </p:cNvSpPr>
          <p:nvPr>
            <p:ph type="body" sz="quarter" idx="25" hasCustomPrompt="1"/>
          </p:nvPr>
        </p:nvSpPr>
        <p:spPr bwMode="gray">
          <a:xfrm rot="10800000">
            <a:off x="4176000" y="4222800"/>
            <a:ext cx="4968000" cy="61200"/>
          </a:xfrm>
          <a:solidFill>
            <a:schemeClr val="accent6"/>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6" name="Titre 1"/>
          <p:cNvSpPr>
            <a:spLocks noGrp="1"/>
          </p:cNvSpPr>
          <p:nvPr>
            <p:ph type="title" hasCustomPrompt="1"/>
          </p:nvPr>
        </p:nvSpPr>
        <p:spPr bwMode="gray">
          <a:xfrm>
            <a:off x="4850432" y="250824"/>
            <a:ext cx="585664" cy="1195200"/>
          </a:xfrm>
          <a:solidFill>
            <a:schemeClr val="bg1"/>
          </a:solidFill>
        </p:spPr>
        <p:txBody>
          <a:bodyPr wrap="none" lIns="36000" tIns="36000" rIns="36000" bIns="36000" anchor="b" anchorCtr="0">
            <a:spAutoFit/>
          </a:bodyPr>
          <a:lstStyle>
            <a:lvl1pPr>
              <a:defRPr sz="7200">
                <a:solidFill>
                  <a:schemeClr val="accent6"/>
                </a:solidFill>
              </a:defRPr>
            </a:lvl1pPr>
          </a:lstStyle>
          <a:p>
            <a:r>
              <a:rPr lang="fr-FR" noProof="0" dirty="0" smtClean="0"/>
              <a:t>0</a:t>
            </a:r>
            <a:endParaRPr lang="fr-FR" noProof="0" dirty="0"/>
          </a:p>
        </p:txBody>
      </p:sp>
    </p:spTree>
    <p:extLst>
      <p:ext uri="{BB962C8B-B14F-4D97-AF65-F5344CB8AC3E}">
        <p14:creationId xmlns:p14="http://schemas.microsoft.com/office/powerpoint/2010/main" val="2451762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itre_image_droite">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6"/>
          <p:cNvSpPr>
            <a:spLocks noGrp="1"/>
          </p:cNvSpPr>
          <p:nvPr>
            <p:ph type="pic" sz="quarter" idx="14" hasCustomPrompt="1"/>
          </p:nvPr>
        </p:nvSpPr>
        <p:spPr bwMode="gray">
          <a:xfrm>
            <a:off x="4572000" y="250824"/>
            <a:ext cx="4321175" cy="4157664"/>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smtClean="0"/>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fr-FR" smtClean="0"/>
              <a:t>Safran nom de l’activité / Confidentiel / Date / Direction (menu "Insertion / En-tête et pied de page")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‹N°›</a:t>
            </a:fld>
            <a:endParaRPr lang="fr-FR" dirty="0"/>
          </a:p>
        </p:txBody>
      </p:sp>
      <p:sp>
        <p:nvSpPr>
          <p:cNvPr id="16" name="Espace réservé du texte 3"/>
          <p:cNvSpPr>
            <a:spLocks noGrp="1"/>
          </p:cNvSpPr>
          <p:nvPr>
            <p:ph type="body" sz="quarter" idx="22" hasCustomPrompt="1"/>
          </p:nvPr>
        </p:nvSpPr>
        <p:spPr bwMode="gray">
          <a:xfrm>
            <a:off x="499062" y="1630636"/>
            <a:ext cx="3852862" cy="2484438"/>
          </a:xfrm>
        </p:spPr>
        <p:txBody>
          <a:bodyPr/>
          <a:lstStyle>
            <a:lvl1pPr>
              <a:lnSpc>
                <a:spcPct val="90000"/>
              </a:lnSpc>
              <a:spcBef>
                <a:spcPts val="0"/>
              </a:spcBef>
              <a:spcAft>
                <a:spcPts val="0"/>
              </a:spcAft>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fr-FR" dirty="0" smtClean="0"/>
              <a:t>Titre de la partie</a:t>
            </a:r>
          </a:p>
          <a:p>
            <a:pPr lvl="1"/>
            <a:r>
              <a:rPr lang="fr-FR" dirty="0" smtClean="0"/>
              <a:t>Texte</a:t>
            </a:r>
          </a:p>
        </p:txBody>
      </p:sp>
      <p:sp>
        <p:nvSpPr>
          <p:cNvPr id="17" name="Espace réservé du texte 13"/>
          <p:cNvSpPr>
            <a:spLocks noGrp="1"/>
          </p:cNvSpPr>
          <p:nvPr>
            <p:ph type="body" sz="quarter" idx="23" hasCustomPrompt="1"/>
          </p:nvPr>
        </p:nvSpPr>
        <p:spPr bwMode="gray">
          <a:xfrm rot="5400000">
            <a:off x="3371400" y="2687400"/>
            <a:ext cx="3132000" cy="61200"/>
          </a:xfrm>
          <a:solidFill>
            <a:schemeClr val="accent6"/>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8" name="Espace réservé du texte 13"/>
          <p:cNvSpPr>
            <a:spLocks noGrp="1"/>
          </p:cNvSpPr>
          <p:nvPr>
            <p:ph type="body" sz="quarter" idx="24" hasCustomPrompt="1"/>
          </p:nvPr>
        </p:nvSpPr>
        <p:spPr bwMode="gray">
          <a:xfrm>
            <a:off x="0" y="1152000"/>
            <a:ext cx="4968000" cy="61200"/>
          </a:xfrm>
          <a:solidFill>
            <a:schemeClr val="accent6"/>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9" name="Espace réservé du texte 13"/>
          <p:cNvSpPr>
            <a:spLocks noGrp="1"/>
          </p:cNvSpPr>
          <p:nvPr>
            <p:ph type="body" sz="quarter" idx="25" hasCustomPrompt="1"/>
          </p:nvPr>
        </p:nvSpPr>
        <p:spPr bwMode="gray">
          <a:xfrm rot="10800000">
            <a:off x="0" y="4222799"/>
            <a:ext cx="4968000" cy="61200"/>
          </a:xfrm>
          <a:solidFill>
            <a:schemeClr val="accent6"/>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6" name="Titre 1"/>
          <p:cNvSpPr>
            <a:spLocks noGrp="1"/>
          </p:cNvSpPr>
          <p:nvPr>
            <p:ph type="title" hasCustomPrompt="1"/>
          </p:nvPr>
        </p:nvSpPr>
        <p:spPr bwMode="gray">
          <a:xfrm>
            <a:off x="3528000" y="250824"/>
            <a:ext cx="585664" cy="1195200"/>
          </a:xfrm>
          <a:solidFill>
            <a:schemeClr val="bg1"/>
          </a:solidFill>
        </p:spPr>
        <p:txBody>
          <a:bodyPr wrap="none" lIns="36000" tIns="36000" rIns="36000" bIns="36000" anchor="b" anchorCtr="0">
            <a:spAutoFit/>
          </a:bodyPr>
          <a:lstStyle>
            <a:lvl1pPr>
              <a:defRPr sz="7200">
                <a:solidFill>
                  <a:schemeClr val="accent6"/>
                </a:solidFill>
              </a:defRPr>
            </a:lvl1pPr>
          </a:lstStyle>
          <a:p>
            <a:r>
              <a:rPr lang="fr-FR" noProof="0" dirty="0" smtClean="0"/>
              <a:t>0</a:t>
            </a:r>
            <a:endParaRPr lang="fr-FR" noProof="0" dirty="0"/>
          </a:p>
        </p:txBody>
      </p:sp>
    </p:spTree>
    <p:extLst>
      <p:ext uri="{BB962C8B-B14F-4D97-AF65-F5344CB8AC3E}">
        <p14:creationId xmlns:p14="http://schemas.microsoft.com/office/powerpoint/2010/main" val="3092505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spcAft>
                <a:spcPts val="600"/>
              </a:spcAft>
              <a:defRPr/>
            </a:lvl2pPr>
            <a:lvl3pPr>
              <a:defRPr/>
            </a:lvl3pPr>
            <a:lvl4pPr>
              <a:defRPr baseline="0"/>
            </a:lvl4pPr>
            <a:lvl5pPr>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285899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imag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463988" y="1131889"/>
            <a:ext cx="4429187" cy="3492500"/>
          </a:xfrm>
        </p:spPr>
        <p:txBody>
          <a:bodyPr/>
          <a:lstStyle>
            <a:lvl2pPr>
              <a:spcAft>
                <a:spcPts val="600"/>
              </a:spcAft>
              <a:defRPr/>
            </a:lvl2pPr>
            <a:lvl3pPr>
              <a:defRPr/>
            </a:lvl3pPr>
            <a:lvl4pPr>
              <a:defRPr baseline="0"/>
            </a:lvl4pPr>
            <a:lvl5pPr>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pour une image  16"/>
          <p:cNvSpPr>
            <a:spLocks noGrp="1"/>
          </p:cNvSpPr>
          <p:nvPr>
            <p:ph type="pic" sz="quarter" idx="14"/>
          </p:nvPr>
        </p:nvSpPr>
        <p:spPr bwMode="gray">
          <a:xfrm>
            <a:off x="554400" y="1224000"/>
            <a:ext cx="3708000" cy="2700000"/>
          </a:xfrm>
          <a:solidFill>
            <a:schemeClr val="bg1">
              <a:lumMod val="95000"/>
            </a:schemeClr>
          </a:solidFill>
          <a:ln w="57150">
            <a:solidFill>
              <a:schemeClr val="accent6"/>
            </a:solidFill>
            <a:miter lim="800000"/>
          </a:ln>
        </p:spPr>
        <p:txBody>
          <a:bodyPr lIns="360000" tIns="1080000" rIns="360000" anchor="ctr" anchorCtr="0"/>
          <a:lstStyle>
            <a:lvl1pPr algn="ctr">
              <a:defRPr sz="1000" b="0"/>
            </a:lvl1pPr>
          </a:lstStyle>
          <a:p>
            <a:endParaRPr lang="fr-FR" dirty="0"/>
          </a:p>
        </p:txBody>
      </p:sp>
    </p:spTree>
    <p:extLst>
      <p:ext uri="{BB962C8B-B14F-4D97-AF65-F5344CB8AC3E}">
        <p14:creationId xmlns:p14="http://schemas.microsoft.com/office/powerpoint/2010/main" val="1222802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et grande imag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pour une image  16"/>
          <p:cNvSpPr>
            <a:spLocks noGrp="1"/>
          </p:cNvSpPr>
          <p:nvPr>
            <p:ph type="pic" sz="quarter" idx="15"/>
          </p:nvPr>
        </p:nvSpPr>
        <p:spPr bwMode="gray">
          <a:xfrm>
            <a:off x="554400" y="1224000"/>
            <a:ext cx="8280000" cy="3114000"/>
          </a:xfrm>
          <a:solidFill>
            <a:schemeClr val="bg1">
              <a:lumMod val="95000"/>
            </a:schemeClr>
          </a:solidFill>
          <a:ln w="57150">
            <a:solidFill>
              <a:schemeClr val="accent6"/>
            </a:solidFill>
            <a:miter lim="800000"/>
          </a:ln>
        </p:spPr>
        <p:txBody>
          <a:bodyPr lIns="360000" tIns="1080000" rIns="360000" anchor="ctr" anchorCtr="0"/>
          <a:lstStyle>
            <a:lvl1pPr algn="ctr">
              <a:defRPr sz="1000" b="0"/>
            </a:lvl1pPr>
          </a:lstStyle>
          <a:p>
            <a:endParaRPr lang="fr-FR" dirty="0"/>
          </a:p>
        </p:txBody>
      </p:sp>
    </p:spTree>
    <p:extLst>
      <p:ext uri="{BB962C8B-B14F-4D97-AF65-F5344CB8AC3E}">
        <p14:creationId xmlns:p14="http://schemas.microsoft.com/office/powerpoint/2010/main" val="134584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_image_gauche">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6"/>
          <p:cNvSpPr>
            <a:spLocks noGrp="1"/>
          </p:cNvSpPr>
          <p:nvPr>
            <p:ph type="pic" sz="quarter" idx="14" hasCustomPrompt="1"/>
          </p:nvPr>
        </p:nvSpPr>
        <p:spPr bwMode="gray">
          <a:xfrm>
            <a:off x="250825" y="250824"/>
            <a:ext cx="4321175" cy="4157664"/>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smtClean="0"/>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fr-FR" smtClean="0"/>
              <a:t>Safran nom de l’activité / Confidentiel / Date / Direction (menu "Insertion / En-tête et pied de page")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‹N°›</a:t>
            </a:fld>
            <a:endParaRPr lang="fr-FR" dirty="0"/>
          </a:p>
        </p:txBody>
      </p:sp>
      <p:sp>
        <p:nvSpPr>
          <p:cNvPr id="28" name="Espace réservé du texte 3"/>
          <p:cNvSpPr>
            <a:spLocks noGrp="1"/>
          </p:cNvSpPr>
          <p:nvPr>
            <p:ph type="body" sz="quarter" idx="22" hasCustomPrompt="1"/>
          </p:nvPr>
        </p:nvSpPr>
        <p:spPr bwMode="gray">
          <a:xfrm>
            <a:off x="5023302" y="1635125"/>
            <a:ext cx="3852862" cy="2484438"/>
          </a:xfrm>
        </p:spPr>
        <p:txBody>
          <a:bodyPr/>
          <a:lstStyle>
            <a:lvl1pPr>
              <a:lnSpc>
                <a:spcPct val="90000"/>
              </a:lnSpc>
              <a:spcBef>
                <a:spcPts val="0"/>
              </a:spcBef>
              <a:spcAft>
                <a:spcPts val="0"/>
              </a:spcAft>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fr-FR" dirty="0" smtClean="0"/>
              <a:t>Titre de la partie</a:t>
            </a:r>
          </a:p>
          <a:p>
            <a:pPr lvl="1"/>
            <a:r>
              <a:rPr lang="fr-FR" dirty="0" smtClean="0"/>
              <a:t>Texte</a:t>
            </a:r>
          </a:p>
        </p:txBody>
      </p:sp>
      <p:sp>
        <p:nvSpPr>
          <p:cNvPr id="29" name="Espace réservé du texte 13"/>
          <p:cNvSpPr>
            <a:spLocks noGrp="1"/>
          </p:cNvSpPr>
          <p:nvPr>
            <p:ph type="body" sz="quarter" idx="23" hasCustomPrompt="1"/>
          </p:nvPr>
        </p:nvSpPr>
        <p:spPr bwMode="gray">
          <a:xfrm rot="16200000">
            <a:off x="2640600" y="2687400"/>
            <a:ext cx="3132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30" name="Espace réservé du texte 13"/>
          <p:cNvSpPr>
            <a:spLocks noGrp="1"/>
          </p:cNvSpPr>
          <p:nvPr>
            <p:ph type="body" sz="quarter" idx="24" hasCustomPrompt="1"/>
          </p:nvPr>
        </p:nvSpPr>
        <p:spPr bwMode="gray">
          <a:xfrm>
            <a:off x="4176000" y="1152000"/>
            <a:ext cx="4968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31" name="Espace réservé du texte 13"/>
          <p:cNvSpPr>
            <a:spLocks noGrp="1"/>
          </p:cNvSpPr>
          <p:nvPr>
            <p:ph type="body" sz="quarter" idx="25" hasCustomPrompt="1"/>
          </p:nvPr>
        </p:nvSpPr>
        <p:spPr bwMode="gray">
          <a:xfrm rot="10800000">
            <a:off x="4176000" y="4222800"/>
            <a:ext cx="4968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6" name="Titre 1"/>
          <p:cNvSpPr>
            <a:spLocks noGrp="1"/>
          </p:cNvSpPr>
          <p:nvPr>
            <p:ph type="title" hasCustomPrompt="1"/>
          </p:nvPr>
        </p:nvSpPr>
        <p:spPr bwMode="gray">
          <a:xfrm>
            <a:off x="4850432" y="250824"/>
            <a:ext cx="585664" cy="1195200"/>
          </a:xfrm>
          <a:solidFill>
            <a:schemeClr val="bg1"/>
          </a:solidFill>
        </p:spPr>
        <p:txBody>
          <a:bodyPr wrap="none" lIns="36000" tIns="36000" rIns="36000" bIns="36000" anchor="b" anchorCtr="0">
            <a:spAutoFit/>
          </a:bodyPr>
          <a:lstStyle>
            <a:lvl1pPr>
              <a:defRPr sz="7200">
                <a:solidFill>
                  <a:schemeClr val="accent1"/>
                </a:solidFill>
              </a:defRPr>
            </a:lvl1pPr>
          </a:lstStyle>
          <a:p>
            <a:r>
              <a:rPr lang="fr-FR" noProof="0" dirty="0" smtClean="0"/>
              <a:t>0</a:t>
            </a:r>
            <a:endParaRPr lang="fr-FR" noProof="0" dirty="0"/>
          </a:p>
        </p:txBody>
      </p:sp>
    </p:spTree>
    <p:extLst>
      <p:ext uri="{BB962C8B-B14F-4D97-AF65-F5344CB8AC3E}">
        <p14:creationId xmlns:p14="http://schemas.microsoft.com/office/powerpoint/2010/main" val="107926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itre_image_droite">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pour une image  16"/>
          <p:cNvSpPr>
            <a:spLocks noGrp="1"/>
          </p:cNvSpPr>
          <p:nvPr>
            <p:ph type="pic" sz="quarter" idx="14" hasCustomPrompt="1"/>
          </p:nvPr>
        </p:nvSpPr>
        <p:spPr bwMode="gray">
          <a:xfrm>
            <a:off x="4572000" y="250824"/>
            <a:ext cx="4321175" cy="4157664"/>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fr-FR" noProof="0" dirty="0" smtClean="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smtClean="0"/>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fr-FR" smtClean="0"/>
              <a:t>Safran nom de l’activité / Confidentiel / Date / Direction (menu "Insertion / En-tête et pied de page")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‹N°›</a:t>
            </a:fld>
            <a:endParaRPr lang="fr-FR" dirty="0"/>
          </a:p>
        </p:txBody>
      </p:sp>
      <p:sp>
        <p:nvSpPr>
          <p:cNvPr id="16" name="Espace réservé du texte 3"/>
          <p:cNvSpPr>
            <a:spLocks noGrp="1"/>
          </p:cNvSpPr>
          <p:nvPr>
            <p:ph type="body" sz="quarter" idx="22" hasCustomPrompt="1"/>
          </p:nvPr>
        </p:nvSpPr>
        <p:spPr bwMode="gray">
          <a:xfrm>
            <a:off x="499062" y="1630636"/>
            <a:ext cx="3852862" cy="2484438"/>
          </a:xfrm>
        </p:spPr>
        <p:txBody>
          <a:bodyPr/>
          <a:lstStyle>
            <a:lvl1pPr>
              <a:lnSpc>
                <a:spcPct val="90000"/>
              </a:lnSpc>
              <a:spcBef>
                <a:spcPts val="0"/>
              </a:spcBef>
              <a:spcAft>
                <a:spcPts val="0"/>
              </a:spcAft>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fr-FR" dirty="0" smtClean="0"/>
              <a:t>Titre de la partie</a:t>
            </a:r>
          </a:p>
          <a:p>
            <a:pPr lvl="1"/>
            <a:r>
              <a:rPr lang="fr-FR" dirty="0" smtClean="0"/>
              <a:t>Texte</a:t>
            </a:r>
          </a:p>
        </p:txBody>
      </p:sp>
      <p:sp>
        <p:nvSpPr>
          <p:cNvPr id="17" name="Espace réservé du texte 13"/>
          <p:cNvSpPr>
            <a:spLocks noGrp="1"/>
          </p:cNvSpPr>
          <p:nvPr>
            <p:ph type="body" sz="quarter" idx="23" hasCustomPrompt="1"/>
          </p:nvPr>
        </p:nvSpPr>
        <p:spPr bwMode="gray">
          <a:xfrm rot="5400000">
            <a:off x="3371400" y="2687400"/>
            <a:ext cx="3132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8" name="Espace réservé du texte 13"/>
          <p:cNvSpPr>
            <a:spLocks noGrp="1"/>
          </p:cNvSpPr>
          <p:nvPr>
            <p:ph type="body" sz="quarter" idx="24" hasCustomPrompt="1"/>
          </p:nvPr>
        </p:nvSpPr>
        <p:spPr bwMode="gray">
          <a:xfrm>
            <a:off x="0" y="1152000"/>
            <a:ext cx="4968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19" name="Espace réservé du texte 13"/>
          <p:cNvSpPr>
            <a:spLocks noGrp="1"/>
          </p:cNvSpPr>
          <p:nvPr>
            <p:ph type="body" sz="quarter" idx="25" hasCustomPrompt="1"/>
          </p:nvPr>
        </p:nvSpPr>
        <p:spPr bwMode="gray">
          <a:xfrm rot="10800000">
            <a:off x="0" y="4222799"/>
            <a:ext cx="4968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dirty="0" smtClean="0"/>
              <a:t> </a:t>
            </a:r>
            <a:endParaRPr lang="fr-FR" dirty="0"/>
          </a:p>
        </p:txBody>
      </p:sp>
      <p:sp>
        <p:nvSpPr>
          <p:cNvPr id="26" name="Titre 1"/>
          <p:cNvSpPr>
            <a:spLocks noGrp="1"/>
          </p:cNvSpPr>
          <p:nvPr>
            <p:ph type="title" hasCustomPrompt="1"/>
          </p:nvPr>
        </p:nvSpPr>
        <p:spPr bwMode="gray">
          <a:xfrm>
            <a:off x="3528000" y="250824"/>
            <a:ext cx="585664" cy="1195200"/>
          </a:xfrm>
          <a:solidFill>
            <a:schemeClr val="bg1"/>
          </a:solidFill>
        </p:spPr>
        <p:txBody>
          <a:bodyPr wrap="none" lIns="36000" tIns="36000" rIns="36000" bIns="36000" anchor="b" anchorCtr="0">
            <a:spAutoFit/>
          </a:bodyPr>
          <a:lstStyle>
            <a:lvl1pPr>
              <a:defRPr sz="7200">
                <a:solidFill>
                  <a:schemeClr val="accent1"/>
                </a:solidFill>
              </a:defRPr>
            </a:lvl1pPr>
          </a:lstStyle>
          <a:p>
            <a:r>
              <a:rPr lang="fr-FR" noProof="0" dirty="0" smtClean="0"/>
              <a:t>0</a:t>
            </a:r>
            <a:endParaRPr lang="fr-FR" noProof="0" dirty="0"/>
          </a:p>
        </p:txBody>
      </p:sp>
    </p:spTree>
    <p:extLst>
      <p:ext uri="{BB962C8B-B14F-4D97-AF65-F5344CB8AC3E}">
        <p14:creationId xmlns:p14="http://schemas.microsoft.com/office/powerpoint/2010/main" val="7979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spcAft>
                <a:spcPts val="600"/>
              </a:spcAft>
              <a:defRPr/>
            </a:lvl2pPr>
            <a:lvl3pPr>
              <a:defRPr/>
            </a:lvl3pPr>
            <a:lvl4pPr>
              <a:defRPr baseline="0"/>
            </a:lvl4pPr>
            <a:lvl5pPr>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imag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463988" y="1131889"/>
            <a:ext cx="4429187" cy="3492500"/>
          </a:xfrm>
        </p:spPr>
        <p:txBody>
          <a:bodyPr/>
          <a:lstStyle>
            <a:lvl2pPr>
              <a:spcAft>
                <a:spcPts val="600"/>
              </a:spcAft>
              <a:defRPr/>
            </a:lvl2pPr>
            <a:lvl3pPr>
              <a:defRPr/>
            </a:lvl3pPr>
            <a:lvl4pPr>
              <a:defRPr baseline="0"/>
            </a:lvl4pPr>
            <a:lvl5pPr>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pour une image  16"/>
          <p:cNvSpPr>
            <a:spLocks noGrp="1"/>
          </p:cNvSpPr>
          <p:nvPr>
            <p:ph type="pic" sz="quarter" idx="14"/>
          </p:nvPr>
        </p:nvSpPr>
        <p:spPr bwMode="gray">
          <a:xfrm>
            <a:off x="554400" y="1224000"/>
            <a:ext cx="3708000" cy="2700000"/>
          </a:xfrm>
          <a:solidFill>
            <a:schemeClr val="bg1">
              <a:lumMod val="95000"/>
            </a:schemeClr>
          </a:solidFill>
          <a:ln w="57150">
            <a:solidFill>
              <a:schemeClr val="accent1"/>
            </a:solidFill>
            <a:miter lim="800000"/>
          </a:ln>
        </p:spPr>
        <p:txBody>
          <a:bodyPr lIns="360000" tIns="1080000" rIns="360000" anchor="ctr" anchorCtr="0"/>
          <a:lstStyle>
            <a:lvl1pPr algn="ctr">
              <a:defRPr sz="1000" b="0"/>
            </a:lvl1pPr>
          </a:lstStyle>
          <a:p>
            <a:r>
              <a:rPr lang="fr-FR" smtClean="0"/>
              <a:t>Cliquez sur l'icône pour ajouter une image</a:t>
            </a:r>
            <a:endParaRPr lang="fr-FR" dirty="0"/>
          </a:p>
        </p:txBody>
      </p:sp>
    </p:spTree>
    <p:extLst>
      <p:ext uri="{BB962C8B-B14F-4D97-AF65-F5344CB8AC3E}">
        <p14:creationId xmlns:p14="http://schemas.microsoft.com/office/powerpoint/2010/main" val="4147866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grande imag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fr-FR" noProof="0" dirty="0" smtClean="0"/>
              <a:t>Titre</a:t>
            </a:r>
            <a:endParaRPr lang="fr-FR" dirty="0"/>
          </a:p>
        </p:txBody>
      </p:sp>
      <p:sp>
        <p:nvSpPr>
          <p:cNvPr id="5" name="Espace réservé de la date 4"/>
          <p:cNvSpPr>
            <a:spLocks noGrp="1"/>
          </p:cNvSpPr>
          <p:nvPr>
            <p:ph type="dt" sz="half" idx="10"/>
          </p:nvPr>
        </p:nvSpPr>
        <p:spPr bwMode="gray"/>
        <p:txBody>
          <a:bodyPr/>
          <a:lstStyle/>
          <a:p>
            <a:r>
              <a:rPr lang="fr-FR" smtClean="0"/>
              <a:t>Jour/mois/année</a:t>
            </a:r>
            <a:endParaRPr lang="fr-FR" dirty="0"/>
          </a:p>
        </p:txBody>
      </p:sp>
      <p:sp>
        <p:nvSpPr>
          <p:cNvPr id="6" name="Espace réservé du pied de page 5"/>
          <p:cNvSpPr>
            <a:spLocks noGrp="1"/>
          </p:cNvSpPr>
          <p:nvPr>
            <p:ph type="ftr" sz="quarter" idx="11"/>
          </p:nvPr>
        </p:nvSpPr>
        <p:spPr bwMode="gray"/>
        <p:txBody>
          <a:bodyPr/>
          <a:lstStyle/>
          <a:p>
            <a:pPr algn="l"/>
            <a:r>
              <a:rPr lang="fr-FR" smtClean="0"/>
              <a:t>Safran nom de l’activité / Confidentiel / Date / Direction (menu "Insertion / En-tête et pied de page")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pour une image  16"/>
          <p:cNvSpPr>
            <a:spLocks noGrp="1"/>
          </p:cNvSpPr>
          <p:nvPr>
            <p:ph type="pic" sz="quarter" idx="15"/>
          </p:nvPr>
        </p:nvSpPr>
        <p:spPr bwMode="gray">
          <a:xfrm>
            <a:off x="554400" y="1224000"/>
            <a:ext cx="8280000" cy="3114000"/>
          </a:xfrm>
          <a:solidFill>
            <a:schemeClr val="bg1">
              <a:lumMod val="95000"/>
            </a:schemeClr>
          </a:solidFill>
          <a:ln w="57150">
            <a:solidFill>
              <a:schemeClr val="accent1"/>
            </a:solidFill>
            <a:miter lim="800000"/>
          </a:ln>
        </p:spPr>
        <p:txBody>
          <a:bodyPr lIns="360000" tIns="1080000" rIns="360000" anchor="ctr" anchorCtr="0"/>
          <a:lstStyle>
            <a:lvl1pPr algn="ctr">
              <a:defRPr sz="1000" b="0"/>
            </a:lvl1pPr>
          </a:lstStyle>
          <a:p>
            <a:r>
              <a:rPr lang="fr-FR" smtClean="0"/>
              <a:t>Cliquez sur l'icône pour ajouter une image</a:t>
            </a:r>
            <a:endParaRPr lang="fr-FR" dirty="0"/>
          </a:p>
        </p:txBody>
      </p:sp>
    </p:spTree>
    <p:extLst>
      <p:ext uri="{BB962C8B-B14F-4D97-AF65-F5344CB8AC3E}">
        <p14:creationId xmlns:p14="http://schemas.microsoft.com/office/powerpoint/2010/main" val="722887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bg1"/>
        </a:solid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t>Jour/mois/année</a:t>
            </a:r>
            <a:endParaRPr lang="fr-FR" dirty="0"/>
          </a:p>
        </p:txBody>
      </p:sp>
      <p:sp>
        <p:nvSpPr>
          <p:cNvPr id="4" name="Espace réservé du pied de page 3"/>
          <p:cNvSpPr>
            <a:spLocks noGrp="1"/>
          </p:cNvSpPr>
          <p:nvPr>
            <p:ph type="ftr" sz="quarter" idx="11"/>
          </p:nvPr>
        </p:nvSpPr>
        <p:spPr/>
        <p:txBody>
          <a:bodyPr/>
          <a:lstStyle/>
          <a:p>
            <a:pPr algn="l"/>
            <a:r>
              <a:rPr lang="fr-FR" smtClean="0"/>
              <a:t>Safran nom de l’activité / Confidentiel / Date / Direction (menu "Insertion / En-tête et pied de page")</a:t>
            </a:r>
            <a:endParaRPr lang="fr-FR" dirty="0"/>
          </a:p>
        </p:txBody>
      </p:sp>
      <p:sp>
        <p:nvSpPr>
          <p:cNvPr id="5" name="Espace réservé du numéro de diapositive 4"/>
          <p:cNvSpPr>
            <a:spLocks noGrp="1"/>
          </p:cNvSpPr>
          <p:nvPr>
            <p:ph type="sldNum" sz="quarter" idx="12"/>
          </p:nvPr>
        </p:nvSpPr>
        <p:spPr/>
        <p:txBody>
          <a:bodyPr/>
          <a:lstStyle/>
          <a:p>
            <a:fld id="{733122C9-A0B9-462F-8757-0847AD287B63}"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3088" y="1717923"/>
            <a:ext cx="2157824" cy="1707654"/>
          </a:xfrm>
          <a:prstGeom prst="rect">
            <a:avLst/>
          </a:prstGeom>
        </p:spPr>
      </p:pic>
    </p:spTree>
    <p:extLst>
      <p:ext uri="{BB962C8B-B14F-4D97-AF65-F5344CB8AC3E}">
        <p14:creationId xmlns:p14="http://schemas.microsoft.com/office/powerpoint/2010/main" val="117153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jpe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jpe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503238" y="411163"/>
            <a:ext cx="8389937" cy="720725"/>
          </a:xfrm>
          <a:prstGeom prst="rect">
            <a:avLst/>
          </a:prstGeom>
        </p:spPr>
        <p:txBody>
          <a:bodyPr vert="horz" lIns="0" tIns="0" rIns="0" bIns="0" rtlCol="0" anchor="t" anchorCtr="0">
            <a:noAutofit/>
          </a:bodyPr>
          <a:lstStyle/>
          <a:p>
            <a:r>
              <a:rPr lang="fr-FR" noProof="0" dirty="0" smtClean="0"/>
              <a:t>Titre</a:t>
            </a:r>
            <a:endParaRPr lang="fr-FR" noProof="0" dirty="0"/>
          </a:p>
        </p:txBody>
      </p:sp>
      <p:sp>
        <p:nvSpPr>
          <p:cNvPr id="3" name="Espace réservé du texte 2"/>
          <p:cNvSpPr>
            <a:spLocks noGrp="1"/>
          </p:cNvSpPr>
          <p:nvPr>
            <p:ph type="body" idx="1"/>
          </p:nvPr>
        </p:nvSpPr>
        <p:spPr bwMode="gray">
          <a:xfrm>
            <a:off x="971550" y="1131889"/>
            <a:ext cx="7921625" cy="3492500"/>
          </a:xfrm>
          <a:prstGeom prst="rect">
            <a:avLst/>
          </a:prstGeom>
        </p:spPr>
        <p:txBody>
          <a:bodyPr vert="horz" lIns="0" tIns="0" rIns="0" bIns="0" rtlCol="0" anchor="t" anchorCtr="0">
            <a:noAutofit/>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Espace réservé de la date 3"/>
          <p:cNvSpPr>
            <a:spLocks noGrp="1"/>
          </p:cNvSpPr>
          <p:nvPr>
            <p:ph type="dt" sz="half" idx="2"/>
          </p:nvPr>
        </p:nvSpPr>
        <p:spPr bwMode="gray">
          <a:xfrm>
            <a:off x="-1" y="4911725"/>
            <a:ext cx="503239" cy="231776"/>
          </a:xfrm>
          <a:prstGeom prst="rect">
            <a:avLst/>
          </a:prstGeom>
        </p:spPr>
        <p:txBody>
          <a:bodyPr vert="horz" lIns="0" tIns="0" rIns="0" bIns="0" rtlCol="0" anchor="ctr" anchorCtr="0">
            <a:noAutofit/>
          </a:bodyPr>
          <a:lstStyle>
            <a:lvl1pPr algn="ctr">
              <a:defRPr sz="100">
                <a:solidFill>
                  <a:schemeClr val="bg1">
                    <a:alpha val="0"/>
                  </a:schemeClr>
                </a:solidFill>
              </a:defRPr>
            </a:lvl1pPr>
          </a:lstStyle>
          <a:p>
            <a:r>
              <a:rPr lang="fr-FR" smtClean="0"/>
              <a:t>Jour/mois/année</a:t>
            </a:r>
            <a:endParaRPr lang="fr-FR" dirty="0"/>
          </a:p>
        </p:txBody>
      </p:sp>
      <p:sp>
        <p:nvSpPr>
          <p:cNvPr id="5" name="Espace réservé du pied de page 4"/>
          <p:cNvSpPr>
            <a:spLocks noGrp="1"/>
          </p:cNvSpPr>
          <p:nvPr>
            <p:ph type="ftr" sz="quarter" idx="3"/>
          </p:nvPr>
        </p:nvSpPr>
        <p:spPr bwMode="gray">
          <a:xfrm>
            <a:off x="503239" y="4624388"/>
            <a:ext cx="7164386" cy="324000"/>
          </a:xfrm>
          <a:prstGeom prst="rect">
            <a:avLst/>
          </a:prstGeom>
        </p:spPr>
        <p:txBody>
          <a:bodyPr vert="horz" lIns="0" tIns="0" rIns="0" bIns="0" rtlCol="0" anchor="b" anchorCtr="0">
            <a:noAutofit/>
          </a:bodyPr>
          <a:lstStyle>
            <a:lvl1pPr algn="ctr">
              <a:defRPr sz="950">
                <a:solidFill>
                  <a:schemeClr val="accent2"/>
                </a:solidFill>
              </a:defRPr>
            </a:lvl1pPr>
          </a:lstStyle>
          <a:p>
            <a:pPr algn="l"/>
            <a:r>
              <a:rPr lang="fr-FR" smtClean="0"/>
              <a:t>Safran nom de l’activité / Confidentiel / Date / Direction (menu "Insertion / En-tête et pied de page")</a:t>
            </a:r>
            <a:endParaRPr lang="fr-FR" dirty="0"/>
          </a:p>
        </p:txBody>
      </p:sp>
      <p:sp>
        <p:nvSpPr>
          <p:cNvPr id="6" name="Espace réservé du numéro de diapositive 5"/>
          <p:cNvSpPr>
            <a:spLocks noGrp="1"/>
          </p:cNvSpPr>
          <p:nvPr>
            <p:ph type="sldNum" sz="quarter" idx="4"/>
          </p:nvPr>
        </p:nvSpPr>
        <p:spPr bwMode="gray">
          <a:xfrm>
            <a:off x="250825" y="4624389"/>
            <a:ext cx="235174" cy="324000"/>
          </a:xfrm>
          <a:prstGeom prst="rect">
            <a:avLst/>
          </a:prstGeom>
        </p:spPr>
        <p:txBody>
          <a:bodyPr vert="horz" lIns="0" tIns="0" rIns="0" bIns="0" rtlCol="0" anchor="b" anchorCtr="0">
            <a:noAutofit/>
          </a:bodyPr>
          <a:lstStyle>
            <a:lvl1pPr algn="l">
              <a:defRPr sz="950" b="1">
                <a:solidFill>
                  <a:schemeClr val="accent2"/>
                </a:solidFill>
              </a:defRPr>
            </a:lvl1pPr>
          </a:lstStyle>
          <a:p>
            <a:fld id="{733122C9-A0B9-462F-8757-0847AD287B63}" type="slidenum">
              <a:rPr lang="fr-FR" smtClean="0"/>
              <a:pPr/>
              <a:t>‹N°›</a:t>
            </a:fld>
            <a:endParaRPr lang="fr-FR" dirty="0"/>
          </a:p>
        </p:txBody>
      </p:sp>
      <p:sp>
        <p:nvSpPr>
          <p:cNvPr id="8" name="Rectangle 7"/>
          <p:cNvSpPr/>
          <p:nvPr/>
        </p:nvSpPr>
        <p:spPr bwMode="gray">
          <a:xfrm>
            <a:off x="503238" y="4959801"/>
            <a:ext cx="7164387" cy="18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pic>
        <p:nvPicPr>
          <p:cNvPr id="14" name="Imag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bwMode="gray">
          <a:xfrm>
            <a:off x="7678599" y="4712400"/>
            <a:ext cx="1440000" cy="433220"/>
          </a:xfrm>
          <a:prstGeom prst="rect">
            <a:avLst/>
          </a:prstGeom>
        </p:spPr>
      </p:pic>
      <p:sp>
        <p:nvSpPr>
          <p:cNvPr id="7" name="Rectangle 6"/>
          <p:cNvSpPr/>
          <p:nvPr/>
        </p:nvSpPr>
        <p:spPr>
          <a:xfrm>
            <a:off x="252000" y="252000"/>
            <a:ext cx="61200" cy="3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252000" y="252000"/>
            <a:ext cx="396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1" r:id="rId3"/>
    <p:sldLayoutId id="2147483812" r:id="rId4"/>
    <p:sldLayoutId id="2147483897" r:id="rId5"/>
    <p:sldLayoutId id="2147483798" r:id="rId6"/>
    <p:sldLayoutId id="2147483814" r:id="rId7"/>
    <p:sldLayoutId id="2147483815" r:id="rId8"/>
    <p:sldLayoutId id="2147483925" r:id="rId9"/>
    <p:sldLayoutId id="2147483926" r:id="rId10"/>
    <p:sldLayoutId id="2147483927" r:id="rId11"/>
    <p:sldLayoutId id="2147483928" r:id="rId12"/>
    <p:sldLayoutId id="2147483929" r:id="rId13"/>
    <p:sldLayoutId id="2147483930" r:id="rId14"/>
  </p:sldLayoutIdLst>
  <p:hf hdr="0"/>
  <p:txStyles>
    <p:titleStyle>
      <a:lvl1pPr algn="l" defTabSz="914400" rtl="0" eaLnBrk="1" latinLnBrk="0" hangingPunct="1">
        <a:lnSpc>
          <a:spcPct val="100000"/>
        </a:lnSpc>
        <a:spcBef>
          <a:spcPct val="0"/>
        </a:spcBef>
        <a:buNone/>
        <a:defRPr sz="165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503238" y="411163"/>
            <a:ext cx="8389937" cy="720725"/>
          </a:xfrm>
          <a:prstGeom prst="rect">
            <a:avLst/>
          </a:prstGeom>
        </p:spPr>
        <p:txBody>
          <a:bodyPr vert="horz" lIns="0" tIns="0" rIns="0" bIns="0" rtlCol="0" anchor="t" anchorCtr="0">
            <a:noAutofit/>
          </a:bodyPr>
          <a:lstStyle/>
          <a:p>
            <a:r>
              <a:rPr lang="fr-FR" noProof="0" dirty="0" smtClean="0"/>
              <a:t>Titre</a:t>
            </a:r>
            <a:endParaRPr lang="fr-FR" noProof="0" dirty="0"/>
          </a:p>
        </p:txBody>
      </p:sp>
      <p:sp>
        <p:nvSpPr>
          <p:cNvPr id="3" name="Espace réservé du texte 2"/>
          <p:cNvSpPr>
            <a:spLocks noGrp="1"/>
          </p:cNvSpPr>
          <p:nvPr>
            <p:ph type="body" idx="1"/>
          </p:nvPr>
        </p:nvSpPr>
        <p:spPr bwMode="gray">
          <a:xfrm>
            <a:off x="971550" y="1131889"/>
            <a:ext cx="7921625" cy="3492500"/>
          </a:xfrm>
          <a:prstGeom prst="rect">
            <a:avLst/>
          </a:prstGeom>
        </p:spPr>
        <p:txBody>
          <a:bodyPr vert="horz" lIns="0" tIns="0" rIns="0" bIns="0" rtlCol="0" anchor="t" anchorCtr="0">
            <a:noAutofit/>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Espace réservé de la date 3"/>
          <p:cNvSpPr>
            <a:spLocks noGrp="1"/>
          </p:cNvSpPr>
          <p:nvPr>
            <p:ph type="dt" sz="half" idx="2"/>
          </p:nvPr>
        </p:nvSpPr>
        <p:spPr bwMode="gray">
          <a:xfrm>
            <a:off x="-1" y="4911725"/>
            <a:ext cx="503239" cy="231776"/>
          </a:xfrm>
          <a:prstGeom prst="rect">
            <a:avLst/>
          </a:prstGeom>
        </p:spPr>
        <p:txBody>
          <a:bodyPr vert="horz" lIns="0" tIns="0" rIns="0" bIns="0" rtlCol="0" anchor="ctr" anchorCtr="0">
            <a:noAutofit/>
          </a:bodyPr>
          <a:lstStyle>
            <a:lvl1pPr algn="ctr">
              <a:defRPr sz="100">
                <a:solidFill>
                  <a:schemeClr val="bg1">
                    <a:alpha val="0"/>
                  </a:schemeClr>
                </a:solidFill>
              </a:defRPr>
            </a:lvl1pPr>
          </a:lstStyle>
          <a:p>
            <a:r>
              <a:rPr lang="fr-FR" smtClean="0"/>
              <a:t>Jour/mois/année</a:t>
            </a:r>
            <a:endParaRPr lang="fr-FR" dirty="0"/>
          </a:p>
        </p:txBody>
      </p:sp>
      <p:sp>
        <p:nvSpPr>
          <p:cNvPr id="5" name="Espace réservé du pied de page 4"/>
          <p:cNvSpPr>
            <a:spLocks noGrp="1"/>
          </p:cNvSpPr>
          <p:nvPr>
            <p:ph type="ftr" sz="quarter" idx="3"/>
          </p:nvPr>
        </p:nvSpPr>
        <p:spPr bwMode="gray">
          <a:xfrm>
            <a:off x="503239" y="4624388"/>
            <a:ext cx="7164386" cy="324000"/>
          </a:xfrm>
          <a:prstGeom prst="rect">
            <a:avLst/>
          </a:prstGeom>
        </p:spPr>
        <p:txBody>
          <a:bodyPr vert="horz" lIns="0" tIns="0" rIns="0" bIns="0" rtlCol="0" anchor="b" anchorCtr="0">
            <a:noAutofit/>
          </a:bodyPr>
          <a:lstStyle>
            <a:lvl1pPr algn="ctr">
              <a:defRPr sz="950">
                <a:solidFill>
                  <a:schemeClr val="accent2"/>
                </a:solidFill>
              </a:defRPr>
            </a:lvl1pPr>
          </a:lstStyle>
          <a:p>
            <a:pPr algn="l"/>
            <a:r>
              <a:rPr lang="fr-FR" smtClean="0"/>
              <a:t>Safran nom de l’activité / Confidentiel / Date / Direction (menu "Insertion / En-tête et pied de page")</a:t>
            </a:r>
            <a:endParaRPr lang="fr-FR" dirty="0"/>
          </a:p>
        </p:txBody>
      </p:sp>
      <p:sp>
        <p:nvSpPr>
          <p:cNvPr id="6" name="Espace réservé du numéro de diapositive 5"/>
          <p:cNvSpPr>
            <a:spLocks noGrp="1"/>
          </p:cNvSpPr>
          <p:nvPr>
            <p:ph type="sldNum" sz="quarter" idx="4"/>
          </p:nvPr>
        </p:nvSpPr>
        <p:spPr bwMode="gray">
          <a:xfrm>
            <a:off x="250825" y="4624389"/>
            <a:ext cx="235174" cy="324000"/>
          </a:xfrm>
          <a:prstGeom prst="rect">
            <a:avLst/>
          </a:prstGeom>
        </p:spPr>
        <p:txBody>
          <a:bodyPr vert="horz" lIns="0" tIns="0" rIns="0" bIns="0" rtlCol="0" anchor="b" anchorCtr="0">
            <a:noAutofit/>
          </a:bodyPr>
          <a:lstStyle>
            <a:lvl1pPr algn="l">
              <a:defRPr sz="950" b="1">
                <a:solidFill>
                  <a:schemeClr val="accent2"/>
                </a:solidFill>
              </a:defRPr>
            </a:lvl1pPr>
          </a:lstStyle>
          <a:p>
            <a:fld id="{733122C9-A0B9-462F-8757-0847AD287B63}" type="slidenum">
              <a:rPr lang="fr-FR" smtClean="0"/>
              <a:pPr/>
              <a:t>‹N°›</a:t>
            </a:fld>
            <a:endParaRPr lang="fr-FR" dirty="0"/>
          </a:p>
        </p:txBody>
      </p:sp>
      <p:sp>
        <p:nvSpPr>
          <p:cNvPr id="8" name="Rectangle 7"/>
          <p:cNvSpPr/>
          <p:nvPr/>
        </p:nvSpPr>
        <p:spPr bwMode="gray">
          <a:xfrm>
            <a:off x="503238" y="4959801"/>
            <a:ext cx="7164387" cy="18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gray">
          <a:xfrm>
            <a:off x="7678599" y="4712400"/>
            <a:ext cx="1440000" cy="433220"/>
          </a:xfrm>
          <a:prstGeom prst="rect">
            <a:avLst/>
          </a:prstGeom>
        </p:spPr>
      </p:pic>
      <p:sp>
        <p:nvSpPr>
          <p:cNvPr id="7" name="Rectangle 6"/>
          <p:cNvSpPr/>
          <p:nvPr/>
        </p:nvSpPr>
        <p:spPr>
          <a:xfrm>
            <a:off x="252000" y="252000"/>
            <a:ext cx="61200" cy="3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252000" y="252000"/>
            <a:ext cx="396000" cy="6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945266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Lst>
  <p:hf hdr="0"/>
  <p:txStyles>
    <p:titleStyle>
      <a:lvl1pPr algn="l" defTabSz="914400" rtl="0" eaLnBrk="1" latinLnBrk="0" hangingPunct="1">
        <a:lnSpc>
          <a:spcPct val="100000"/>
        </a:lnSpc>
        <a:spcBef>
          <a:spcPct val="0"/>
        </a:spcBef>
        <a:buNone/>
        <a:defRPr sz="165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503238" y="411163"/>
            <a:ext cx="8389937" cy="720725"/>
          </a:xfrm>
          <a:prstGeom prst="rect">
            <a:avLst/>
          </a:prstGeom>
        </p:spPr>
        <p:txBody>
          <a:bodyPr vert="horz" lIns="0" tIns="0" rIns="0" bIns="0" rtlCol="0" anchor="t" anchorCtr="0">
            <a:noAutofit/>
          </a:bodyPr>
          <a:lstStyle/>
          <a:p>
            <a:r>
              <a:rPr lang="fr-FR" noProof="0" dirty="0" smtClean="0"/>
              <a:t>Titre</a:t>
            </a:r>
            <a:endParaRPr lang="fr-FR" noProof="0" dirty="0"/>
          </a:p>
        </p:txBody>
      </p:sp>
      <p:sp>
        <p:nvSpPr>
          <p:cNvPr id="3" name="Espace réservé du texte 2"/>
          <p:cNvSpPr>
            <a:spLocks noGrp="1"/>
          </p:cNvSpPr>
          <p:nvPr>
            <p:ph type="body" idx="1"/>
          </p:nvPr>
        </p:nvSpPr>
        <p:spPr bwMode="gray">
          <a:xfrm>
            <a:off x="971550" y="1131889"/>
            <a:ext cx="7921625" cy="3492500"/>
          </a:xfrm>
          <a:prstGeom prst="rect">
            <a:avLst/>
          </a:prstGeom>
        </p:spPr>
        <p:txBody>
          <a:bodyPr vert="horz" lIns="0" tIns="0" rIns="0" bIns="0" rtlCol="0" anchor="t" anchorCtr="0">
            <a:noAutofit/>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Espace réservé de la date 3"/>
          <p:cNvSpPr>
            <a:spLocks noGrp="1"/>
          </p:cNvSpPr>
          <p:nvPr>
            <p:ph type="dt" sz="half" idx="2"/>
          </p:nvPr>
        </p:nvSpPr>
        <p:spPr bwMode="gray">
          <a:xfrm>
            <a:off x="-1" y="4911725"/>
            <a:ext cx="503239" cy="231776"/>
          </a:xfrm>
          <a:prstGeom prst="rect">
            <a:avLst/>
          </a:prstGeom>
        </p:spPr>
        <p:txBody>
          <a:bodyPr vert="horz" lIns="0" tIns="0" rIns="0" bIns="0" rtlCol="0" anchor="ctr" anchorCtr="0">
            <a:noAutofit/>
          </a:bodyPr>
          <a:lstStyle>
            <a:lvl1pPr algn="ctr">
              <a:defRPr sz="100">
                <a:solidFill>
                  <a:schemeClr val="bg1">
                    <a:alpha val="0"/>
                  </a:schemeClr>
                </a:solidFill>
              </a:defRPr>
            </a:lvl1pPr>
          </a:lstStyle>
          <a:p>
            <a:r>
              <a:rPr lang="fr-FR" smtClean="0"/>
              <a:t>Jour/mois/année</a:t>
            </a:r>
            <a:endParaRPr lang="fr-FR" dirty="0"/>
          </a:p>
        </p:txBody>
      </p:sp>
      <p:sp>
        <p:nvSpPr>
          <p:cNvPr id="5" name="Espace réservé du pied de page 4"/>
          <p:cNvSpPr>
            <a:spLocks noGrp="1"/>
          </p:cNvSpPr>
          <p:nvPr>
            <p:ph type="ftr" sz="quarter" idx="3"/>
          </p:nvPr>
        </p:nvSpPr>
        <p:spPr bwMode="gray">
          <a:xfrm>
            <a:off x="503239" y="4624388"/>
            <a:ext cx="7164386" cy="324000"/>
          </a:xfrm>
          <a:prstGeom prst="rect">
            <a:avLst/>
          </a:prstGeom>
        </p:spPr>
        <p:txBody>
          <a:bodyPr vert="horz" lIns="0" tIns="0" rIns="0" bIns="0" rtlCol="0" anchor="b" anchorCtr="0">
            <a:noAutofit/>
          </a:bodyPr>
          <a:lstStyle>
            <a:lvl1pPr algn="ctr">
              <a:defRPr sz="950">
                <a:solidFill>
                  <a:schemeClr val="accent2"/>
                </a:solidFill>
              </a:defRPr>
            </a:lvl1pPr>
          </a:lstStyle>
          <a:p>
            <a:pPr algn="l"/>
            <a:r>
              <a:rPr lang="fr-FR" smtClean="0"/>
              <a:t>Safran nom de l’activité / Confidentiel / Date / Direction (menu "Insertion / En-tête et pied de page")</a:t>
            </a:r>
            <a:endParaRPr lang="fr-FR" dirty="0"/>
          </a:p>
        </p:txBody>
      </p:sp>
      <p:sp>
        <p:nvSpPr>
          <p:cNvPr id="6" name="Espace réservé du numéro de diapositive 5"/>
          <p:cNvSpPr>
            <a:spLocks noGrp="1"/>
          </p:cNvSpPr>
          <p:nvPr>
            <p:ph type="sldNum" sz="quarter" idx="4"/>
          </p:nvPr>
        </p:nvSpPr>
        <p:spPr bwMode="gray">
          <a:xfrm>
            <a:off x="250825" y="4624389"/>
            <a:ext cx="235174" cy="324000"/>
          </a:xfrm>
          <a:prstGeom prst="rect">
            <a:avLst/>
          </a:prstGeom>
        </p:spPr>
        <p:txBody>
          <a:bodyPr vert="horz" lIns="0" tIns="0" rIns="0" bIns="0" rtlCol="0" anchor="b" anchorCtr="0">
            <a:noAutofit/>
          </a:bodyPr>
          <a:lstStyle>
            <a:lvl1pPr algn="l">
              <a:defRPr sz="950" b="1">
                <a:solidFill>
                  <a:schemeClr val="accent2"/>
                </a:solidFill>
              </a:defRPr>
            </a:lvl1pPr>
          </a:lstStyle>
          <a:p>
            <a:fld id="{733122C9-A0B9-462F-8757-0847AD287B63}" type="slidenum">
              <a:rPr lang="fr-FR" smtClean="0"/>
              <a:pPr/>
              <a:t>‹N°›</a:t>
            </a:fld>
            <a:endParaRPr lang="fr-FR" dirty="0"/>
          </a:p>
        </p:txBody>
      </p:sp>
      <p:sp>
        <p:nvSpPr>
          <p:cNvPr id="8" name="Rectangle 7"/>
          <p:cNvSpPr/>
          <p:nvPr/>
        </p:nvSpPr>
        <p:spPr bwMode="gray">
          <a:xfrm>
            <a:off x="503238" y="4959801"/>
            <a:ext cx="7164387" cy="18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gray">
          <a:xfrm>
            <a:off x="7678599" y="4712400"/>
            <a:ext cx="1440000" cy="433220"/>
          </a:xfrm>
          <a:prstGeom prst="rect">
            <a:avLst/>
          </a:prstGeom>
        </p:spPr>
      </p:pic>
      <p:sp>
        <p:nvSpPr>
          <p:cNvPr id="7" name="Rectangle 6"/>
          <p:cNvSpPr/>
          <p:nvPr/>
        </p:nvSpPr>
        <p:spPr>
          <a:xfrm>
            <a:off x="252000" y="252000"/>
            <a:ext cx="61200" cy="39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252000" y="252000"/>
            <a:ext cx="396000" cy="6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7507537"/>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Lst>
  <p:hf hdr="0"/>
  <p:txStyles>
    <p:titleStyle>
      <a:lvl1pPr algn="l" defTabSz="914400" rtl="0" eaLnBrk="1" latinLnBrk="0" hangingPunct="1">
        <a:lnSpc>
          <a:spcPct val="100000"/>
        </a:lnSpc>
        <a:spcBef>
          <a:spcPct val="0"/>
        </a:spcBef>
        <a:buNone/>
        <a:defRPr sz="165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503238" y="411163"/>
            <a:ext cx="8389937" cy="720725"/>
          </a:xfrm>
          <a:prstGeom prst="rect">
            <a:avLst/>
          </a:prstGeom>
        </p:spPr>
        <p:txBody>
          <a:bodyPr vert="horz" lIns="0" tIns="0" rIns="0" bIns="0" rtlCol="0" anchor="t" anchorCtr="0">
            <a:noAutofit/>
          </a:bodyPr>
          <a:lstStyle/>
          <a:p>
            <a:r>
              <a:rPr lang="fr-FR" noProof="0" dirty="0" smtClean="0"/>
              <a:t>Titre</a:t>
            </a:r>
            <a:endParaRPr lang="fr-FR" noProof="0" dirty="0"/>
          </a:p>
        </p:txBody>
      </p:sp>
      <p:sp>
        <p:nvSpPr>
          <p:cNvPr id="3" name="Espace réservé du texte 2"/>
          <p:cNvSpPr>
            <a:spLocks noGrp="1"/>
          </p:cNvSpPr>
          <p:nvPr>
            <p:ph type="body" idx="1"/>
          </p:nvPr>
        </p:nvSpPr>
        <p:spPr bwMode="gray">
          <a:xfrm>
            <a:off x="971550" y="1131889"/>
            <a:ext cx="7921625" cy="3492500"/>
          </a:xfrm>
          <a:prstGeom prst="rect">
            <a:avLst/>
          </a:prstGeom>
        </p:spPr>
        <p:txBody>
          <a:bodyPr vert="horz" lIns="0" tIns="0" rIns="0" bIns="0" rtlCol="0" anchor="t" anchorCtr="0">
            <a:noAutofit/>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endParaRPr lang="fr-FR" noProof="0" dirty="0"/>
          </a:p>
        </p:txBody>
      </p:sp>
      <p:sp>
        <p:nvSpPr>
          <p:cNvPr id="4" name="Espace réservé de la date 3"/>
          <p:cNvSpPr>
            <a:spLocks noGrp="1"/>
          </p:cNvSpPr>
          <p:nvPr>
            <p:ph type="dt" sz="half" idx="2"/>
          </p:nvPr>
        </p:nvSpPr>
        <p:spPr bwMode="gray">
          <a:xfrm>
            <a:off x="-1" y="4911725"/>
            <a:ext cx="503239" cy="231776"/>
          </a:xfrm>
          <a:prstGeom prst="rect">
            <a:avLst/>
          </a:prstGeom>
        </p:spPr>
        <p:txBody>
          <a:bodyPr vert="horz" lIns="0" tIns="0" rIns="0" bIns="0" rtlCol="0" anchor="ctr" anchorCtr="0">
            <a:noAutofit/>
          </a:bodyPr>
          <a:lstStyle>
            <a:lvl1pPr algn="ctr">
              <a:defRPr sz="100">
                <a:solidFill>
                  <a:schemeClr val="bg1">
                    <a:alpha val="0"/>
                  </a:schemeClr>
                </a:solidFill>
              </a:defRPr>
            </a:lvl1pPr>
          </a:lstStyle>
          <a:p>
            <a:r>
              <a:rPr lang="fr-FR" smtClean="0"/>
              <a:t>Jour/mois/année</a:t>
            </a:r>
            <a:endParaRPr lang="fr-FR" dirty="0"/>
          </a:p>
        </p:txBody>
      </p:sp>
      <p:sp>
        <p:nvSpPr>
          <p:cNvPr id="5" name="Espace réservé du pied de page 4"/>
          <p:cNvSpPr>
            <a:spLocks noGrp="1"/>
          </p:cNvSpPr>
          <p:nvPr>
            <p:ph type="ftr" sz="quarter" idx="3"/>
          </p:nvPr>
        </p:nvSpPr>
        <p:spPr bwMode="gray">
          <a:xfrm>
            <a:off x="503239" y="4624388"/>
            <a:ext cx="7164386" cy="324000"/>
          </a:xfrm>
          <a:prstGeom prst="rect">
            <a:avLst/>
          </a:prstGeom>
        </p:spPr>
        <p:txBody>
          <a:bodyPr vert="horz" lIns="0" tIns="0" rIns="0" bIns="0" rtlCol="0" anchor="b" anchorCtr="0">
            <a:noAutofit/>
          </a:bodyPr>
          <a:lstStyle>
            <a:lvl1pPr algn="ctr">
              <a:defRPr sz="950">
                <a:solidFill>
                  <a:schemeClr val="accent2"/>
                </a:solidFill>
              </a:defRPr>
            </a:lvl1pPr>
          </a:lstStyle>
          <a:p>
            <a:pPr algn="l"/>
            <a:r>
              <a:rPr lang="fr-FR" smtClean="0"/>
              <a:t>Safran nom de l’activité / Confidentiel / Date / Direction (menu "Insertion / En-tête et pied de page")</a:t>
            </a:r>
            <a:endParaRPr lang="fr-FR" dirty="0"/>
          </a:p>
        </p:txBody>
      </p:sp>
      <p:sp>
        <p:nvSpPr>
          <p:cNvPr id="6" name="Espace réservé du numéro de diapositive 5"/>
          <p:cNvSpPr>
            <a:spLocks noGrp="1"/>
          </p:cNvSpPr>
          <p:nvPr>
            <p:ph type="sldNum" sz="quarter" idx="4"/>
          </p:nvPr>
        </p:nvSpPr>
        <p:spPr bwMode="gray">
          <a:xfrm>
            <a:off x="250825" y="4624389"/>
            <a:ext cx="235174" cy="324000"/>
          </a:xfrm>
          <a:prstGeom prst="rect">
            <a:avLst/>
          </a:prstGeom>
        </p:spPr>
        <p:txBody>
          <a:bodyPr vert="horz" lIns="0" tIns="0" rIns="0" bIns="0" rtlCol="0" anchor="b" anchorCtr="0">
            <a:noAutofit/>
          </a:bodyPr>
          <a:lstStyle>
            <a:lvl1pPr algn="l">
              <a:defRPr sz="950" b="1">
                <a:solidFill>
                  <a:schemeClr val="accent2"/>
                </a:solidFill>
              </a:defRPr>
            </a:lvl1pPr>
          </a:lstStyle>
          <a:p>
            <a:fld id="{733122C9-A0B9-462F-8757-0847AD287B63}" type="slidenum">
              <a:rPr lang="fr-FR" smtClean="0"/>
              <a:pPr/>
              <a:t>‹N°›</a:t>
            </a:fld>
            <a:endParaRPr lang="fr-FR" dirty="0"/>
          </a:p>
        </p:txBody>
      </p:sp>
      <p:sp>
        <p:nvSpPr>
          <p:cNvPr id="8" name="Rectangle 7"/>
          <p:cNvSpPr/>
          <p:nvPr/>
        </p:nvSpPr>
        <p:spPr bwMode="gray">
          <a:xfrm>
            <a:off x="503238" y="4959801"/>
            <a:ext cx="7164387" cy="18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fr-FR" sz="600" dirty="0" smtClean="0">
                <a:solidFill>
                  <a:schemeClr val="accent2"/>
                </a:solidFill>
              </a:rPr>
              <a:t>Ce document et les informations qu’il contient sont la propriété de Safran. Ils ne doivent pas être copiés ni communiqués à un tiers sans l’autorisation préalable et écrite de Safran.</a:t>
            </a:r>
            <a:endParaRPr lang="fr-FR" sz="600" dirty="0">
              <a:solidFill>
                <a:schemeClr val="accent2"/>
              </a:solidFill>
            </a:endParaRPr>
          </a:p>
        </p:txBody>
      </p:sp>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gray">
          <a:xfrm>
            <a:off x="7678599" y="4712400"/>
            <a:ext cx="1440000" cy="433220"/>
          </a:xfrm>
          <a:prstGeom prst="rect">
            <a:avLst/>
          </a:prstGeom>
        </p:spPr>
      </p:pic>
      <p:sp>
        <p:nvSpPr>
          <p:cNvPr id="7" name="Rectangle 6"/>
          <p:cNvSpPr/>
          <p:nvPr/>
        </p:nvSpPr>
        <p:spPr>
          <a:xfrm>
            <a:off x="252000" y="252000"/>
            <a:ext cx="61200" cy="39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252000" y="252000"/>
            <a:ext cx="396000" cy="6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3753131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Lst>
  <p:hf hdr="0"/>
  <p:txStyles>
    <p:titleStyle>
      <a:lvl1pPr algn="l" defTabSz="914400" rtl="0" eaLnBrk="1" latinLnBrk="0" hangingPunct="1">
        <a:lnSpc>
          <a:spcPct val="100000"/>
        </a:lnSpc>
        <a:spcBef>
          <a:spcPct val="0"/>
        </a:spcBef>
        <a:buNone/>
        <a:defRPr sz="165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itchFamily="34" charset="0"/>
        <a:buNone/>
        <a:defRPr sz="145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accent3"/>
        </a:buClr>
        <a:buFont typeface="Wingdings 2" panose="05020102010507070707" pitchFamily="18" charset="2"/>
        <a:buNone/>
        <a:defRPr sz="1100" kern="1200">
          <a:solidFill>
            <a:schemeClr val="accent2"/>
          </a:solidFill>
          <a:latin typeface="+mn-lt"/>
          <a:ea typeface="+mn-ea"/>
          <a:cs typeface="+mn-cs"/>
        </a:defRPr>
      </a:lvl2pPr>
      <a:lvl3pPr marL="144000" indent="-144000" algn="l" defTabSz="914400" rtl="0" eaLnBrk="1" latinLnBrk="0" hangingPunct="1">
        <a:lnSpc>
          <a:spcPct val="100000"/>
        </a:lnSpc>
        <a:spcBef>
          <a:spcPts val="600"/>
        </a:spcBef>
        <a:spcAft>
          <a:spcPts val="600"/>
        </a:spcAft>
        <a:buClr>
          <a:schemeClr val="accent3"/>
        </a:buClr>
        <a:buSzPct val="100000"/>
        <a:buFont typeface="Wingdings 2" panose="05020102010507070707" pitchFamily="18" charset="2"/>
        <a:buChar char="¿"/>
        <a:defRPr sz="1100" kern="1200">
          <a:solidFill>
            <a:schemeClr val="accent2"/>
          </a:solidFill>
          <a:latin typeface="+mn-lt"/>
          <a:ea typeface="+mn-ea"/>
          <a:cs typeface="+mn-cs"/>
        </a:defRPr>
      </a:lvl3pPr>
      <a:lvl4pPr marL="360000" indent="-144000" algn="l" defTabSz="914400" rtl="0" eaLnBrk="1" latinLnBrk="0" hangingPunct="1">
        <a:lnSpc>
          <a:spcPct val="120000"/>
        </a:lnSpc>
        <a:spcBef>
          <a:spcPts val="0"/>
        </a:spcBef>
        <a:buClr>
          <a:schemeClr val="accent3"/>
        </a:buClr>
        <a:buSzPct val="100000"/>
        <a:buFont typeface="Arial Black" panose="020B0A04020102020204" pitchFamily="34" charset="0"/>
        <a:buChar char="&gt;"/>
        <a:defRPr sz="1100" kern="1200">
          <a:solidFill>
            <a:schemeClr val="accent2"/>
          </a:solidFill>
          <a:latin typeface="+mn-lt"/>
          <a:ea typeface="+mn-ea"/>
          <a:cs typeface="+mn-cs"/>
        </a:defRPr>
      </a:lvl4pPr>
      <a:lvl5pPr marL="612000" indent="-144000" algn="l" defTabSz="914400" rtl="0" eaLnBrk="1" latinLnBrk="0" hangingPunct="1">
        <a:lnSpc>
          <a:spcPct val="120000"/>
        </a:lnSpc>
        <a:spcBef>
          <a:spcPts val="0"/>
        </a:spcBef>
        <a:buClr>
          <a:schemeClr val="accent3"/>
        </a:buClr>
        <a:buSzPct val="100000"/>
        <a:buFont typeface="Wingdings" panose="05000000000000000000" pitchFamily="2" charset="2"/>
        <a:buChar char="w"/>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www.paraview.org/Wiki/The_ParaView_Tutoria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emf"/><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paraview.org/Wiki/images/4/48/CatalystUsersGuide.pdf"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hyperlink" Target="https://github.com/acbauer/CatalystExampleCode" TargetMode="External"/><Relationship Id="rId4" Type="http://schemas.openxmlformats.org/officeDocument/2006/relationships/hyperlink" Target="http://catalyst.paraview.or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r>
              <a:rPr lang="fr-FR" dirty="0" smtClean="0"/>
              <a:t>Introduction a </a:t>
            </a:r>
            <a:r>
              <a:rPr lang="fr-FR" dirty="0" err="1" smtClean="0"/>
              <a:t>Paraview</a:t>
            </a:r>
            <a:endParaRPr lang="fr-FR" dirty="0"/>
          </a:p>
        </p:txBody>
      </p:sp>
      <p:sp>
        <p:nvSpPr>
          <p:cNvPr id="5" name="Espace réservé de la date 4"/>
          <p:cNvSpPr>
            <a:spLocks noGrp="1"/>
          </p:cNvSpPr>
          <p:nvPr>
            <p:ph type="dt" sz="half" idx="2"/>
          </p:nvPr>
        </p:nvSpPr>
        <p:spPr/>
        <p:txBody>
          <a:bodyPr/>
          <a:lstStyle/>
          <a:p>
            <a:r>
              <a:rPr lang="fr-FR" smtClean="0"/>
              <a:t>14/mai/2017 Felipe Bordeu</a:t>
            </a:r>
            <a:endParaRPr lang="fr-FR" dirty="0"/>
          </a:p>
        </p:txBody>
      </p:sp>
      <p:sp>
        <p:nvSpPr>
          <p:cNvPr id="7" name="Espace réservé du numéro de diapositive 6"/>
          <p:cNvSpPr>
            <a:spLocks noGrp="1"/>
          </p:cNvSpPr>
          <p:nvPr>
            <p:ph type="sldNum" sz="quarter" idx="4"/>
          </p:nvPr>
        </p:nvSpPr>
        <p:spPr/>
        <p:txBody>
          <a:bodyPr/>
          <a:lstStyle/>
          <a:p>
            <a:fld id="{733122C9-A0B9-462F-8757-0847AD287B63}" type="slidenum">
              <a:rPr lang="fr-FR" smtClean="0"/>
              <a:pPr/>
              <a:t>1</a:t>
            </a:fld>
            <a:endParaRPr lang="fr-FR"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07" t="8042" r="2876" b="43954"/>
          <a:stretch/>
        </p:blipFill>
        <p:spPr bwMode="auto">
          <a:xfrm>
            <a:off x="5141168" y="1985010"/>
            <a:ext cx="2743200" cy="586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332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pour une image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3" r="13"/>
          <a:stretch>
            <a:fillRect/>
          </a:stretch>
        </p:blipFill>
        <p:spPr/>
      </p:pic>
      <p:sp>
        <p:nvSpPr>
          <p:cNvPr id="3" name="Espace réservé de la date 2"/>
          <p:cNvSpPr>
            <a:spLocks noGrp="1"/>
          </p:cNvSpPr>
          <p:nvPr>
            <p:ph type="dt" sz="half" idx="16"/>
          </p:nvPr>
        </p:nvSpPr>
        <p:spPr/>
        <p:txBody>
          <a:bodyPr/>
          <a:lstStyle/>
          <a:p>
            <a:r>
              <a:rPr lang="fr-FR" smtClean="0"/>
              <a:t>14/mai/2017 Felipe Bordeu</a:t>
            </a:r>
            <a:endParaRPr lang="fr-FR" dirty="0"/>
          </a:p>
        </p:txBody>
      </p:sp>
      <p:sp>
        <p:nvSpPr>
          <p:cNvPr id="5" name="Espace réservé du numéro de diapositive 4"/>
          <p:cNvSpPr>
            <a:spLocks noGrp="1"/>
          </p:cNvSpPr>
          <p:nvPr>
            <p:ph type="sldNum" sz="quarter" idx="18"/>
          </p:nvPr>
        </p:nvSpPr>
        <p:spPr/>
        <p:txBody>
          <a:bodyPr/>
          <a:lstStyle/>
          <a:p>
            <a:fld id="{733122C9-A0B9-462F-8757-0847AD287B63}" type="slidenum">
              <a:rPr lang="fr-FR" smtClean="0"/>
              <a:pPr/>
              <a:t>10</a:t>
            </a:fld>
            <a:endParaRPr lang="fr-FR" dirty="0"/>
          </a:p>
        </p:txBody>
      </p:sp>
      <p:sp>
        <p:nvSpPr>
          <p:cNvPr id="6" name="Espace réservé du texte 5"/>
          <p:cNvSpPr>
            <a:spLocks noGrp="1"/>
          </p:cNvSpPr>
          <p:nvPr>
            <p:ph type="body" sz="quarter" idx="22"/>
          </p:nvPr>
        </p:nvSpPr>
        <p:spPr/>
        <p:txBody>
          <a:bodyPr/>
          <a:lstStyle/>
          <a:p>
            <a:r>
              <a:rPr lang="fr-FR" dirty="0" smtClean="0"/>
              <a:t>Basic Usage</a:t>
            </a:r>
            <a:endParaRPr lang="fr-FR" dirty="0"/>
          </a:p>
        </p:txBody>
      </p:sp>
      <p:sp>
        <p:nvSpPr>
          <p:cNvPr id="12" name="Espace réservé du texte 11"/>
          <p:cNvSpPr>
            <a:spLocks noGrp="1"/>
          </p:cNvSpPr>
          <p:nvPr>
            <p:ph type="body" sz="quarter" idx="23"/>
          </p:nvPr>
        </p:nvSpPr>
        <p:spPr/>
        <p:txBody>
          <a:bodyPr/>
          <a:lstStyle/>
          <a:p>
            <a:endParaRPr lang="fr-FR"/>
          </a:p>
        </p:txBody>
      </p:sp>
      <p:sp>
        <p:nvSpPr>
          <p:cNvPr id="13" name="Espace réservé du texte 12"/>
          <p:cNvSpPr>
            <a:spLocks noGrp="1"/>
          </p:cNvSpPr>
          <p:nvPr>
            <p:ph type="body" sz="quarter" idx="24"/>
          </p:nvPr>
        </p:nvSpPr>
        <p:spPr/>
        <p:txBody>
          <a:bodyPr/>
          <a:lstStyle/>
          <a:p>
            <a:endParaRPr lang="fr-FR"/>
          </a:p>
        </p:txBody>
      </p:sp>
      <p:sp>
        <p:nvSpPr>
          <p:cNvPr id="14" name="Espace réservé du texte 13"/>
          <p:cNvSpPr>
            <a:spLocks noGrp="1"/>
          </p:cNvSpPr>
          <p:nvPr>
            <p:ph type="body" sz="quarter" idx="25"/>
          </p:nvPr>
        </p:nvSpPr>
        <p:spPr/>
        <p:txBody>
          <a:bodyPr/>
          <a:lstStyle/>
          <a:p>
            <a:endParaRPr lang="fr-FR"/>
          </a:p>
        </p:txBody>
      </p:sp>
      <p:sp>
        <p:nvSpPr>
          <p:cNvPr id="10" name="Titre 9"/>
          <p:cNvSpPr>
            <a:spLocks noGrp="1"/>
          </p:cNvSpPr>
          <p:nvPr>
            <p:ph type="title"/>
          </p:nvPr>
        </p:nvSpPr>
        <p:spPr/>
        <p:txBody>
          <a:bodyPr/>
          <a:lstStyle/>
          <a:p>
            <a:r>
              <a:rPr lang="fr-FR" dirty="0" smtClean="0"/>
              <a:t>2</a:t>
            </a:r>
            <a:endParaRPr lang="fr-FR" dirty="0"/>
          </a:p>
        </p:txBody>
      </p:sp>
    </p:spTree>
    <p:extLst>
      <p:ext uri="{BB962C8B-B14F-4D97-AF65-F5344CB8AC3E}">
        <p14:creationId xmlns:p14="http://schemas.microsoft.com/office/powerpoint/2010/main" val="4162661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e la date 9"/>
          <p:cNvSpPr>
            <a:spLocks noGrp="1"/>
          </p:cNvSpPr>
          <p:nvPr>
            <p:ph type="dt" sz="half" idx="10"/>
          </p:nvPr>
        </p:nvSpPr>
        <p:spPr/>
        <p:txBody>
          <a:bodyPr/>
          <a:lstStyle/>
          <a:p>
            <a:r>
              <a:rPr lang="fr-FR" smtClean="0"/>
              <a:t>14/mai/2017 Felipe Bordeu</a:t>
            </a:r>
            <a:endParaRPr lang="fr-FR" dirty="0"/>
          </a:p>
        </p:txBody>
      </p:sp>
      <p:sp>
        <p:nvSpPr>
          <p:cNvPr id="12" name="Espace réservé du numéro de diapositive 11"/>
          <p:cNvSpPr>
            <a:spLocks noGrp="1"/>
          </p:cNvSpPr>
          <p:nvPr>
            <p:ph type="sldNum" sz="quarter" idx="12"/>
          </p:nvPr>
        </p:nvSpPr>
        <p:spPr/>
        <p:txBody>
          <a:bodyPr/>
          <a:lstStyle/>
          <a:p>
            <a:fld id="{733122C9-A0B9-462F-8757-0847AD287B63}" type="slidenum">
              <a:rPr lang="fr-FR" smtClean="0"/>
              <a:pPr/>
              <a:t>11</a:t>
            </a:fld>
            <a:endParaRPr lang="fr-F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9546" y="383684"/>
            <a:ext cx="6751764" cy="4212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6"/>
          <p:cNvSpPr txBox="1">
            <a:spLocks noChangeArrowheads="1"/>
          </p:cNvSpPr>
          <p:nvPr/>
        </p:nvSpPr>
        <p:spPr bwMode="auto">
          <a:xfrm>
            <a:off x="1006526" y="411510"/>
            <a:ext cx="1174750" cy="366712"/>
          </a:xfrm>
          <a:prstGeom prst="rect">
            <a:avLst/>
          </a:prstGeom>
          <a:noFill/>
          <a:ln w="9525">
            <a:noFill/>
            <a:miter lim="800000"/>
            <a:headEnd/>
            <a:tailEnd/>
          </a:ln>
        </p:spPr>
        <p:txBody>
          <a:bodyPr wrap="none">
            <a:spAutoFit/>
          </a:bodyPr>
          <a:lstStyle/>
          <a:p>
            <a:pPr eaLnBrk="1" hangingPunct="1"/>
            <a:r>
              <a:rPr lang="en-US" sz="1800" dirty="0">
                <a:latin typeface="Arial" charset="0"/>
              </a:rPr>
              <a:t>Menu Bar</a:t>
            </a:r>
          </a:p>
        </p:txBody>
      </p:sp>
      <p:sp>
        <p:nvSpPr>
          <p:cNvPr id="14" name="Text Box 7"/>
          <p:cNvSpPr txBox="1">
            <a:spLocks noChangeArrowheads="1"/>
          </p:cNvSpPr>
          <p:nvPr/>
        </p:nvSpPr>
        <p:spPr bwMode="auto">
          <a:xfrm>
            <a:off x="1108126" y="660201"/>
            <a:ext cx="1073150" cy="366713"/>
          </a:xfrm>
          <a:prstGeom prst="rect">
            <a:avLst/>
          </a:prstGeom>
          <a:noFill/>
          <a:ln w="9525">
            <a:noFill/>
            <a:miter lim="800000"/>
            <a:headEnd/>
            <a:tailEnd/>
          </a:ln>
        </p:spPr>
        <p:txBody>
          <a:bodyPr wrap="none">
            <a:spAutoFit/>
          </a:bodyPr>
          <a:lstStyle/>
          <a:p>
            <a:pPr eaLnBrk="1" hangingPunct="1"/>
            <a:r>
              <a:rPr lang="en-US" sz="1800" dirty="0">
                <a:latin typeface="Arial" charset="0"/>
              </a:rPr>
              <a:t>Toolbars</a:t>
            </a:r>
          </a:p>
        </p:txBody>
      </p:sp>
      <p:sp>
        <p:nvSpPr>
          <p:cNvPr id="15" name="Text Box 8"/>
          <p:cNvSpPr txBox="1">
            <a:spLocks noChangeArrowheads="1"/>
          </p:cNvSpPr>
          <p:nvPr/>
        </p:nvSpPr>
        <p:spPr bwMode="auto">
          <a:xfrm>
            <a:off x="282626" y="1168710"/>
            <a:ext cx="1898650" cy="366713"/>
          </a:xfrm>
          <a:prstGeom prst="rect">
            <a:avLst/>
          </a:prstGeom>
          <a:noFill/>
          <a:ln w="9525">
            <a:noFill/>
            <a:miter lim="800000"/>
            <a:headEnd/>
            <a:tailEnd/>
          </a:ln>
        </p:spPr>
        <p:txBody>
          <a:bodyPr wrap="none">
            <a:spAutoFit/>
          </a:bodyPr>
          <a:lstStyle/>
          <a:p>
            <a:pPr eaLnBrk="1" hangingPunct="1"/>
            <a:r>
              <a:rPr lang="en-US" sz="1800" dirty="0">
                <a:latin typeface="Arial" charset="0"/>
              </a:rPr>
              <a:t>Pipeline Browser</a:t>
            </a:r>
          </a:p>
        </p:txBody>
      </p:sp>
      <p:sp>
        <p:nvSpPr>
          <p:cNvPr id="16" name="Text Box 9"/>
          <p:cNvSpPr txBox="1">
            <a:spLocks noChangeArrowheads="1"/>
          </p:cNvSpPr>
          <p:nvPr/>
        </p:nvSpPr>
        <p:spPr bwMode="auto">
          <a:xfrm>
            <a:off x="290051" y="1730256"/>
            <a:ext cx="1891225"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Properties Panel</a:t>
            </a:r>
            <a:endParaRPr lang="en-US" sz="1800" dirty="0">
              <a:latin typeface="Arial" charset="0"/>
            </a:endParaRPr>
          </a:p>
        </p:txBody>
      </p:sp>
      <p:sp>
        <p:nvSpPr>
          <p:cNvPr id="17" name="Text Box 10"/>
          <p:cNvSpPr txBox="1">
            <a:spLocks noChangeArrowheads="1"/>
          </p:cNvSpPr>
          <p:nvPr/>
        </p:nvSpPr>
        <p:spPr bwMode="auto">
          <a:xfrm>
            <a:off x="1146226" y="3291830"/>
            <a:ext cx="1035050" cy="366713"/>
          </a:xfrm>
          <a:prstGeom prst="rect">
            <a:avLst/>
          </a:prstGeom>
          <a:noFill/>
          <a:ln w="9525">
            <a:noFill/>
            <a:miter lim="800000"/>
            <a:headEnd/>
            <a:tailEnd/>
          </a:ln>
        </p:spPr>
        <p:txBody>
          <a:bodyPr wrap="none">
            <a:spAutoFit/>
          </a:bodyPr>
          <a:lstStyle/>
          <a:p>
            <a:pPr eaLnBrk="1" hangingPunct="1"/>
            <a:r>
              <a:rPr lang="en-US" sz="1800" dirty="0">
                <a:latin typeface="Arial" charset="0"/>
              </a:rPr>
              <a:t>3D View</a:t>
            </a:r>
          </a:p>
        </p:txBody>
      </p:sp>
      <p:sp>
        <p:nvSpPr>
          <p:cNvPr id="18" name="Text Box 9"/>
          <p:cNvSpPr txBox="1">
            <a:spLocks noChangeArrowheads="1"/>
          </p:cNvSpPr>
          <p:nvPr/>
        </p:nvSpPr>
        <p:spPr bwMode="auto">
          <a:xfrm>
            <a:off x="216926" y="2080396"/>
            <a:ext cx="1964350"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Advanced Toggle</a:t>
            </a:r>
            <a:endParaRPr lang="en-US" sz="1800" dirty="0">
              <a:latin typeface="Arial" charset="0"/>
            </a:endParaRPr>
          </a:p>
        </p:txBody>
      </p:sp>
      <p:sp>
        <p:nvSpPr>
          <p:cNvPr id="19" name="Line 11"/>
          <p:cNvSpPr>
            <a:spLocks noChangeShapeType="1"/>
          </p:cNvSpPr>
          <p:nvPr/>
        </p:nvSpPr>
        <p:spPr bwMode="auto">
          <a:xfrm flipV="1">
            <a:off x="2181274" y="594866"/>
            <a:ext cx="604019" cy="0"/>
          </a:xfrm>
          <a:prstGeom prst="line">
            <a:avLst/>
          </a:prstGeom>
          <a:noFill/>
          <a:ln w="3175">
            <a:solidFill>
              <a:schemeClr val="bg2"/>
            </a:solidFill>
            <a:round/>
            <a:headEnd/>
            <a:tailEnd/>
          </a:ln>
        </p:spPr>
        <p:txBody>
          <a:bodyPr/>
          <a:lstStyle/>
          <a:p>
            <a:endParaRPr lang="en-US"/>
          </a:p>
        </p:txBody>
      </p:sp>
      <p:sp>
        <p:nvSpPr>
          <p:cNvPr id="20" name="Line 11"/>
          <p:cNvSpPr>
            <a:spLocks noChangeShapeType="1"/>
          </p:cNvSpPr>
          <p:nvPr/>
        </p:nvSpPr>
        <p:spPr bwMode="auto">
          <a:xfrm>
            <a:off x="2181275" y="843557"/>
            <a:ext cx="587868" cy="1"/>
          </a:xfrm>
          <a:prstGeom prst="line">
            <a:avLst/>
          </a:prstGeom>
          <a:noFill/>
          <a:ln w="3175">
            <a:solidFill>
              <a:schemeClr val="bg2"/>
            </a:solidFill>
            <a:round/>
            <a:headEnd/>
            <a:tailEnd/>
          </a:ln>
        </p:spPr>
        <p:txBody>
          <a:bodyPr/>
          <a:lstStyle/>
          <a:p>
            <a:endParaRPr lang="en-US"/>
          </a:p>
        </p:txBody>
      </p:sp>
      <p:sp>
        <p:nvSpPr>
          <p:cNvPr id="21" name="Line 11"/>
          <p:cNvSpPr>
            <a:spLocks noChangeShapeType="1"/>
          </p:cNvSpPr>
          <p:nvPr/>
        </p:nvSpPr>
        <p:spPr bwMode="auto">
          <a:xfrm flipV="1">
            <a:off x="2181276" y="1352066"/>
            <a:ext cx="965968" cy="0"/>
          </a:xfrm>
          <a:prstGeom prst="line">
            <a:avLst/>
          </a:prstGeom>
          <a:noFill/>
          <a:ln w="3175">
            <a:solidFill>
              <a:schemeClr val="bg2"/>
            </a:solidFill>
            <a:round/>
            <a:headEnd/>
            <a:tailEnd/>
          </a:ln>
        </p:spPr>
        <p:txBody>
          <a:bodyPr/>
          <a:lstStyle/>
          <a:p>
            <a:endParaRPr lang="en-US"/>
          </a:p>
        </p:txBody>
      </p:sp>
      <p:sp>
        <p:nvSpPr>
          <p:cNvPr id="22" name="Line 11"/>
          <p:cNvSpPr>
            <a:spLocks noChangeShapeType="1"/>
          </p:cNvSpPr>
          <p:nvPr/>
        </p:nvSpPr>
        <p:spPr bwMode="auto">
          <a:xfrm flipV="1">
            <a:off x="2181275" y="1935208"/>
            <a:ext cx="1030011" cy="0"/>
          </a:xfrm>
          <a:prstGeom prst="line">
            <a:avLst/>
          </a:prstGeom>
          <a:noFill/>
          <a:ln w="3175">
            <a:solidFill>
              <a:schemeClr val="bg2"/>
            </a:solidFill>
            <a:round/>
            <a:headEnd/>
            <a:tailEnd/>
          </a:ln>
        </p:spPr>
        <p:txBody>
          <a:bodyPr/>
          <a:lstStyle/>
          <a:p>
            <a:endParaRPr lang="en-US"/>
          </a:p>
        </p:txBody>
      </p:sp>
      <p:sp>
        <p:nvSpPr>
          <p:cNvPr id="23" name="Line 11"/>
          <p:cNvSpPr>
            <a:spLocks noChangeShapeType="1"/>
          </p:cNvSpPr>
          <p:nvPr/>
        </p:nvSpPr>
        <p:spPr bwMode="auto">
          <a:xfrm flipV="1">
            <a:off x="2181276" y="2211710"/>
            <a:ext cx="1424858" cy="0"/>
          </a:xfrm>
          <a:prstGeom prst="line">
            <a:avLst/>
          </a:prstGeom>
          <a:noFill/>
          <a:ln w="3175">
            <a:solidFill>
              <a:schemeClr val="bg2"/>
            </a:solidFill>
            <a:round/>
            <a:headEnd/>
            <a:tailEnd/>
          </a:ln>
        </p:spPr>
        <p:txBody>
          <a:bodyPr/>
          <a:lstStyle/>
          <a:p>
            <a:endParaRPr lang="en-US"/>
          </a:p>
        </p:txBody>
      </p:sp>
      <p:sp>
        <p:nvSpPr>
          <p:cNvPr id="24" name="Line 11"/>
          <p:cNvSpPr>
            <a:spLocks noChangeShapeType="1"/>
          </p:cNvSpPr>
          <p:nvPr/>
        </p:nvSpPr>
        <p:spPr bwMode="auto">
          <a:xfrm flipV="1">
            <a:off x="2181274" y="3291830"/>
            <a:ext cx="2606750" cy="183356"/>
          </a:xfrm>
          <a:prstGeom prst="line">
            <a:avLst/>
          </a:prstGeom>
          <a:noFill/>
          <a:ln w="3175">
            <a:solidFill>
              <a:schemeClr val="bg2"/>
            </a:solidFill>
            <a:round/>
            <a:headEnd/>
            <a:tailEnd/>
          </a:ln>
        </p:spPr>
        <p:txBody>
          <a:bodyPr/>
          <a:lstStyle/>
          <a:p>
            <a:endParaRPr lang="en-US"/>
          </a:p>
        </p:txBody>
      </p:sp>
    </p:spTree>
    <p:extLst>
      <p:ext uri="{BB962C8B-B14F-4D97-AF65-F5344CB8AC3E}">
        <p14:creationId xmlns:p14="http://schemas.microsoft.com/office/powerpoint/2010/main" val="2368105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843558"/>
            <a:ext cx="408622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11481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latin typeface="+mj-lt"/>
                <a:ea typeface="ＭＳ Ｐゴシック" pitchFamily="-107" charset="-128"/>
                <a:cs typeface="Times New Roman" pitchFamily="-107" charset="0"/>
              </a:rPr>
              <a:t>Go to the “Source” menu and select ”Cylinder”.</a:t>
            </a:r>
            <a:r>
              <a:rPr lang="en-US" dirty="0" smtClean="0">
                <a:latin typeface="+mj-lt"/>
                <a:ea typeface="ＭＳ Ｐゴシック" pitchFamily="-107" charset="-128"/>
              </a:rPr>
              <a:t> </a:t>
            </a:r>
          </a:p>
          <a:p>
            <a:pPr marL="781050" indent="-609600">
              <a:buFontTx/>
              <a:buAutoNum type="arabicPeriod"/>
            </a:pPr>
            <a:r>
              <a:rPr lang="en-US" dirty="0" smtClean="0">
                <a:latin typeface="+mj-lt"/>
                <a:ea typeface="ＭＳ Ｐゴシック" pitchFamily="-107" charset="-128"/>
                <a:cs typeface="Times New Roman" pitchFamily="-107" charset="0"/>
              </a:rPr>
              <a:t>Click the “Apply” button to accept the default parameters.</a:t>
            </a:r>
            <a:r>
              <a:rPr lang="en-US" dirty="0" smtClean="0">
                <a:latin typeface="+mj-lt"/>
                <a:ea typeface="ＭＳ Ｐゴシック" pitchFamily="-107" charset="-128"/>
              </a:rPr>
              <a:t> </a:t>
            </a:r>
          </a:p>
          <a:p>
            <a:pPr marL="781050" indent="-609600">
              <a:buFontTx/>
              <a:buAutoNum type="arabicPeriod"/>
            </a:pPr>
            <a:r>
              <a:rPr lang="en-US" dirty="0" smtClean="0">
                <a:latin typeface="+mj-lt"/>
                <a:ea typeface="ＭＳ Ｐゴシック" pitchFamily="-107" charset="-128"/>
              </a:rPr>
              <a:t>You can active the “Apply changes to parameters automatically”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882" y="1661368"/>
            <a:ext cx="9048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2180853"/>
            <a:ext cx="3810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20552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p>
        </p:txBody>
      </p:sp>
      <p:pic>
        <p:nvPicPr>
          <p:cNvPr id="2" name="Picture 1" descr="ToolbarCame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139702"/>
            <a:ext cx="4965080" cy="558730"/>
          </a:xfrm>
          <a:prstGeom prst="rect">
            <a:avLst/>
          </a:prstGeom>
        </p:spPr>
      </p:pic>
      <p:pic>
        <p:nvPicPr>
          <p:cNvPr id="5" name="Picture 4" descr="ToolbarCenterAxi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2221950"/>
            <a:ext cx="2260318" cy="469841"/>
          </a:xfrm>
          <a:prstGeom prst="rect">
            <a:avLst/>
          </a:prstGeom>
        </p:spPr>
      </p:pic>
    </p:spTree>
    <p:extLst>
      <p:ext uri="{BB962C8B-B14F-4D97-AF65-F5344CB8AC3E}">
        <p14:creationId xmlns:p14="http://schemas.microsoft.com/office/powerpoint/2010/main" val="55116319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ea typeface="ＭＳ Ｐゴシック" pitchFamily="-107" charset="-128"/>
              </a:rPr>
              <a:t>Creating a Cylinder Source</a:t>
            </a:r>
          </a:p>
        </p:txBody>
      </p:sp>
      <p:sp>
        <p:nvSpPr>
          <p:cNvPr id="46083" name="Rectangle 3"/>
          <p:cNvSpPr>
            <a:spLocks noGrp="1" noChangeArrowheads="1"/>
          </p:cNvSpPr>
          <p:nvPr>
            <p:ph type="body" idx="1"/>
          </p:nvPr>
        </p:nvSpPr>
        <p:spPr>
          <a:xfrm>
            <a:off x="971551" y="1131889"/>
            <a:ext cx="6768802" cy="3492500"/>
          </a:xfrm>
        </p:spPr>
        <p:txBody>
          <a:bodyPr/>
          <a:lstStyle/>
          <a:p>
            <a:pPr marL="781050" indent="-609600">
              <a:buFontTx/>
              <a:buAutoNum type="arabicPeriod"/>
            </a:pPr>
            <a:r>
              <a:rPr lang="en-US" dirty="0" smtClean="0">
                <a:latin typeface="+mj-lt"/>
                <a:ea typeface="ＭＳ Ｐゴシック" pitchFamily="-107" charset="-128"/>
                <a:cs typeface="Times New Roman" pitchFamily="-107" charset="0"/>
              </a:rPr>
              <a:t>Go to the “Source” menu and select ”Cylinder”.</a:t>
            </a:r>
            <a:r>
              <a:rPr lang="en-US" dirty="0" smtClean="0">
                <a:latin typeface="+mj-lt"/>
                <a:ea typeface="ＭＳ Ｐゴシック" pitchFamily="-107" charset="-128"/>
              </a:rPr>
              <a:t> </a:t>
            </a:r>
          </a:p>
          <a:p>
            <a:pPr marL="781050" indent="-609600">
              <a:buFontTx/>
              <a:buAutoNum type="arabicPeriod"/>
            </a:pPr>
            <a:r>
              <a:rPr lang="en-US" dirty="0" smtClean="0">
                <a:latin typeface="+mj-lt"/>
                <a:ea typeface="ＭＳ Ｐゴシック" pitchFamily="-107" charset="-128"/>
                <a:cs typeface="Times New Roman" pitchFamily="-107" charset="0"/>
              </a:rPr>
              <a:t>Click the “Apply” button to accept the default parameters.</a:t>
            </a:r>
            <a:r>
              <a:rPr lang="en-US" dirty="0" smtClean="0">
                <a:latin typeface="+mj-lt"/>
                <a:ea typeface="ＭＳ Ｐゴシック" pitchFamily="-107" charset="-128"/>
              </a:rPr>
              <a:t/>
            </a:r>
            <a:br>
              <a:rPr lang="en-US" dirty="0" smtClean="0">
                <a:latin typeface="+mj-lt"/>
                <a:ea typeface="ＭＳ Ｐゴシック" pitchFamily="-107" charset="-128"/>
              </a:rPr>
            </a:br>
            <a:r>
              <a:rPr lang="en-US" dirty="0" smtClean="0">
                <a:latin typeface="+mj-lt"/>
                <a:ea typeface="ＭＳ Ｐゴシック" pitchFamily="-107" charset="-128"/>
              </a:rPr>
              <a:t>Or </a:t>
            </a:r>
            <a:br>
              <a:rPr lang="en-US" dirty="0" smtClean="0">
                <a:latin typeface="+mj-lt"/>
                <a:ea typeface="ＭＳ Ｐゴシック" pitchFamily="-107" charset="-128"/>
              </a:rPr>
            </a:br>
            <a:r>
              <a:rPr lang="en-US" dirty="0" smtClean="0">
                <a:latin typeface="+mj-lt"/>
                <a:ea typeface="ＭＳ Ｐゴシック" pitchFamily="-107" charset="-128"/>
              </a:rPr>
              <a:t>You can active the “Apply changes to parameters automatically” </a:t>
            </a:r>
          </a:p>
          <a:p>
            <a:pPr marL="781050" indent="-609600">
              <a:buFontTx/>
              <a:buAutoNum type="arabicPeriod"/>
            </a:pPr>
            <a:r>
              <a:rPr lang="en-US" dirty="0">
                <a:latin typeface="+mj-lt"/>
                <a:ea typeface="ＭＳ Ｐゴシック" pitchFamily="-107" charset="-128"/>
                <a:cs typeface="Times New Roman" pitchFamily="-107" charset="0"/>
              </a:rPr>
              <a:t>Increase the Resolution parameter</a:t>
            </a:r>
            <a:r>
              <a:rPr lang="en-US" dirty="0" smtClean="0">
                <a:latin typeface="+mj-lt"/>
                <a:ea typeface="ＭＳ Ｐゴシック" pitchFamily="-107" charset="-128"/>
              </a:rPr>
              <a:t>.</a:t>
            </a:r>
            <a:br>
              <a:rPr lang="en-US" dirty="0" smtClean="0">
                <a:latin typeface="+mj-lt"/>
                <a:ea typeface="ＭＳ Ｐゴシック" pitchFamily="-107" charset="-128"/>
              </a:rPr>
            </a:br>
            <a:endParaRPr lang="en-US" dirty="0">
              <a:latin typeface="+mj-lt"/>
              <a:ea typeface="ＭＳ Ｐゴシック" pitchFamily="-107" charset="-128"/>
            </a:endParaRPr>
          </a:p>
          <a:p>
            <a:pPr marL="781050" indent="-609600">
              <a:buFontTx/>
              <a:buAutoNum type="arabicPeriod"/>
            </a:pPr>
            <a:r>
              <a:rPr lang="en-US" dirty="0" smtClean="0">
                <a:latin typeface="+mj-lt"/>
                <a:ea typeface="ＭＳ Ｐゴシック" pitchFamily="-107" charset="-128"/>
              </a:rPr>
              <a:t> </a:t>
            </a:r>
            <a:r>
              <a:rPr lang="en-US" dirty="0">
                <a:latin typeface="+mj-lt"/>
                <a:ea typeface="ＭＳ Ｐゴシック" pitchFamily="-107" charset="-128"/>
                <a:cs typeface="Times New Roman" pitchFamily="-107" charset="0"/>
              </a:rPr>
              <a:t>Click the           </a:t>
            </a:r>
            <a:r>
              <a:rPr lang="en-US" dirty="0" smtClean="0">
                <a:latin typeface="+mj-lt"/>
                <a:ea typeface="ＭＳ Ｐゴシック" pitchFamily="-107" charset="-128"/>
                <a:cs typeface="Times New Roman" pitchFamily="-107" charset="0"/>
              </a:rPr>
              <a:t>        </a:t>
            </a:r>
            <a:r>
              <a:rPr lang="en-US" dirty="0">
                <a:latin typeface="+mj-lt"/>
                <a:ea typeface="ＭＳ Ｐゴシック" pitchFamily="-107" charset="-128"/>
                <a:cs typeface="Times New Roman" pitchFamily="-107" charset="0"/>
              </a:rPr>
              <a:t>button again.</a:t>
            </a:r>
          </a:p>
          <a:p>
            <a:pPr marL="781050" indent="-609600">
              <a:buFontTx/>
              <a:buAutoNum type="arabicPeriod"/>
            </a:pPr>
            <a:endParaRPr lang="en-US" dirty="0" smtClean="0">
              <a:latin typeface="+mj-lt"/>
              <a:ea typeface="ＭＳ Ｐゴシック" pitchFamily="-107" charset="-12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882" y="1661368"/>
            <a:ext cx="9048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2180853"/>
            <a:ext cx="3810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363838"/>
            <a:ext cx="9048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2852539"/>
            <a:ext cx="345757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881561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07863"/>
            <a:ext cx="7132550" cy="66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995686"/>
            <a:ext cx="21145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1198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91650"/>
            <a:ext cx="385762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3478"/>
            <a:ext cx="3184320" cy="470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ne 11"/>
          <p:cNvSpPr>
            <a:spLocks noChangeShapeType="1"/>
          </p:cNvSpPr>
          <p:nvPr/>
        </p:nvSpPr>
        <p:spPr bwMode="auto">
          <a:xfrm flipV="1">
            <a:off x="4253161" y="1851670"/>
            <a:ext cx="894903" cy="1080120"/>
          </a:xfrm>
          <a:prstGeom prst="line">
            <a:avLst/>
          </a:prstGeom>
          <a:noFill/>
          <a:ln w="3175">
            <a:solidFill>
              <a:schemeClr val="bg2"/>
            </a:solidFill>
            <a:round/>
            <a:headEnd/>
            <a:tailEnd/>
          </a:ln>
        </p:spPr>
        <p:txBody>
          <a:bodyPr/>
          <a:lstStyle/>
          <a:p>
            <a:endParaRPr lang="en-US"/>
          </a:p>
        </p:txBody>
      </p:sp>
      <p:sp>
        <p:nvSpPr>
          <p:cNvPr id="8" name="Line 11"/>
          <p:cNvSpPr>
            <a:spLocks noChangeShapeType="1"/>
          </p:cNvSpPr>
          <p:nvPr/>
        </p:nvSpPr>
        <p:spPr bwMode="auto">
          <a:xfrm flipV="1">
            <a:off x="4253161" y="843558"/>
            <a:ext cx="894903" cy="1796852"/>
          </a:xfrm>
          <a:prstGeom prst="line">
            <a:avLst/>
          </a:prstGeom>
          <a:noFill/>
          <a:ln w="3175">
            <a:solidFill>
              <a:schemeClr val="bg2"/>
            </a:solidFill>
            <a:round/>
            <a:headEnd/>
            <a:tailEnd/>
          </a:ln>
        </p:spPr>
        <p:txBody>
          <a:bodyPr/>
          <a:lstStyle/>
          <a:p>
            <a:endParaRPr lang="en-US"/>
          </a:p>
        </p:txBody>
      </p:sp>
      <p:sp>
        <p:nvSpPr>
          <p:cNvPr id="9" name="Line 11"/>
          <p:cNvSpPr>
            <a:spLocks noChangeShapeType="1"/>
          </p:cNvSpPr>
          <p:nvPr/>
        </p:nvSpPr>
        <p:spPr bwMode="auto">
          <a:xfrm>
            <a:off x="4253161" y="3291830"/>
            <a:ext cx="894903" cy="1080120"/>
          </a:xfrm>
          <a:prstGeom prst="line">
            <a:avLst/>
          </a:prstGeom>
          <a:noFill/>
          <a:ln w="3175">
            <a:solidFill>
              <a:schemeClr val="bg2"/>
            </a:solidFill>
            <a:round/>
            <a:headEnd/>
            <a:tailEnd/>
          </a:ln>
        </p:spPr>
        <p:txBody>
          <a:bodyPr/>
          <a:lstStyle/>
          <a:p>
            <a:endParaRPr lang="en-US"/>
          </a:p>
        </p:txBody>
      </p:sp>
    </p:spTree>
    <p:extLst>
      <p:ext uri="{BB962C8B-B14F-4D97-AF65-F5344CB8AC3E}">
        <p14:creationId xmlns:p14="http://schemas.microsoft.com/office/powerpoint/2010/main" val="268261705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Render Properties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91650"/>
            <a:ext cx="385762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ne 11"/>
          <p:cNvSpPr>
            <a:spLocks noChangeShapeType="1"/>
          </p:cNvSpPr>
          <p:nvPr/>
        </p:nvSpPr>
        <p:spPr bwMode="auto">
          <a:xfrm flipV="1">
            <a:off x="4253161" y="1491630"/>
            <a:ext cx="1182935" cy="1440160"/>
          </a:xfrm>
          <a:prstGeom prst="line">
            <a:avLst/>
          </a:prstGeom>
          <a:noFill/>
          <a:ln w="3175">
            <a:solidFill>
              <a:schemeClr val="bg2"/>
            </a:solidFill>
            <a:round/>
            <a:headEnd/>
            <a:tailEnd/>
          </a:ln>
        </p:spPr>
        <p:txBody>
          <a:bodyPr/>
          <a:lstStyle/>
          <a:p>
            <a:endParaRPr lang="en-US"/>
          </a:p>
        </p:txBody>
      </p:sp>
      <p:sp>
        <p:nvSpPr>
          <p:cNvPr id="8" name="Line 11"/>
          <p:cNvSpPr>
            <a:spLocks noChangeShapeType="1"/>
          </p:cNvSpPr>
          <p:nvPr/>
        </p:nvSpPr>
        <p:spPr bwMode="auto">
          <a:xfrm flipV="1">
            <a:off x="4253161" y="1275606"/>
            <a:ext cx="1182935" cy="1364804"/>
          </a:xfrm>
          <a:prstGeom prst="line">
            <a:avLst/>
          </a:prstGeom>
          <a:noFill/>
          <a:ln w="3175">
            <a:solidFill>
              <a:schemeClr val="bg2"/>
            </a:solidFill>
            <a:round/>
            <a:headEnd/>
            <a:tailEnd/>
          </a:ln>
        </p:spPr>
        <p:txBody>
          <a:bodyPr/>
          <a:lstStyle/>
          <a:p>
            <a:endParaRPr lang="en-US"/>
          </a:p>
        </p:txBody>
      </p:sp>
      <p:sp>
        <p:nvSpPr>
          <p:cNvPr id="9" name="Line 11"/>
          <p:cNvSpPr>
            <a:spLocks noChangeShapeType="1"/>
          </p:cNvSpPr>
          <p:nvPr/>
        </p:nvSpPr>
        <p:spPr bwMode="auto">
          <a:xfrm flipV="1">
            <a:off x="4253161" y="1707654"/>
            <a:ext cx="1182935" cy="1584176"/>
          </a:xfrm>
          <a:prstGeom prst="line">
            <a:avLst/>
          </a:prstGeom>
          <a:noFill/>
          <a:ln w="3175">
            <a:solidFill>
              <a:schemeClr val="bg2"/>
            </a:solidFill>
            <a:round/>
            <a:headEnd/>
            <a:tailEnd/>
          </a:ln>
        </p:spPr>
        <p:txBody>
          <a:bodyPr/>
          <a:lstStyle/>
          <a:p>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11509"/>
            <a:ext cx="2808312" cy="4164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2936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2831918" y="1288018"/>
            <a:ext cx="1723751" cy="826532"/>
            <a:chOff x="3374482" y="1905000"/>
            <a:chExt cx="2412499" cy="1102043"/>
          </a:xfrm>
        </p:grpSpPr>
        <p:grpSp>
          <p:nvGrpSpPr>
            <p:cNvPr id="54283" name="Group 19"/>
            <p:cNvGrpSpPr>
              <a:grpSpLocks/>
            </p:cNvGrpSpPr>
            <p:nvPr/>
          </p:nvGrpSpPr>
          <p:grpSpPr bwMode="auto">
            <a:xfrm>
              <a:off x="5050882" y="1905000"/>
              <a:ext cx="736099" cy="1102043"/>
              <a:chOff x="5050882" y="1905000"/>
              <a:chExt cx="736099" cy="1102043"/>
            </a:xfrm>
          </p:grpSpPr>
          <p:sp>
            <p:nvSpPr>
              <p:cNvPr id="54287" name="Text Box 8"/>
              <p:cNvSpPr txBox="1">
                <a:spLocks noChangeArrowheads="1"/>
              </p:cNvSpPr>
              <p:nvPr/>
            </p:nvSpPr>
            <p:spPr bwMode="auto">
              <a:xfrm>
                <a:off x="5050882" y="2514600"/>
                <a:ext cx="736099" cy="492443"/>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74482" y="1905000"/>
              <a:ext cx="736099" cy="1102043"/>
              <a:chOff x="3374482" y="1905000"/>
              <a:chExt cx="736099" cy="1102043"/>
            </a:xfrm>
          </p:grpSpPr>
          <p:sp>
            <p:nvSpPr>
              <p:cNvPr id="54285" name="Text Box 7"/>
              <p:cNvSpPr txBox="1">
                <a:spLocks noChangeArrowheads="1"/>
              </p:cNvSpPr>
              <p:nvPr/>
            </p:nvSpPr>
            <p:spPr bwMode="auto">
              <a:xfrm>
                <a:off x="3374482" y="2514600"/>
                <a:ext cx="736099" cy="492443"/>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2689329" y="2716769"/>
            <a:ext cx="1916172" cy="1160681"/>
            <a:chOff x="3231892" y="3810000"/>
            <a:chExt cx="2681803" cy="1547574"/>
          </a:xfrm>
        </p:grpSpPr>
        <p:grpSp>
          <p:nvGrpSpPr>
            <p:cNvPr id="54277" name="Group 23"/>
            <p:cNvGrpSpPr>
              <a:grpSpLocks/>
            </p:cNvGrpSpPr>
            <p:nvPr/>
          </p:nvGrpSpPr>
          <p:grpSpPr bwMode="auto">
            <a:xfrm>
              <a:off x="4908292" y="3810000"/>
              <a:ext cx="1005403" cy="1547574"/>
              <a:chOff x="4908292" y="3810000"/>
              <a:chExt cx="1005403" cy="1547574"/>
            </a:xfrm>
          </p:grpSpPr>
          <p:sp>
            <p:nvSpPr>
              <p:cNvPr id="54281" name="Text Box 22"/>
              <p:cNvSpPr txBox="1">
                <a:spLocks noChangeArrowheads="1"/>
              </p:cNvSpPr>
              <p:nvPr/>
            </p:nvSpPr>
            <p:spPr bwMode="auto">
              <a:xfrm>
                <a:off x="4908292" y="4495800"/>
                <a:ext cx="1005403" cy="861774"/>
              </a:xfrm>
              <a:prstGeom prst="rect">
                <a:avLst/>
              </a:prstGeom>
              <a:noFill/>
              <a:ln w="12700">
                <a:noFill/>
                <a:miter lim="800000"/>
                <a:headEnd/>
                <a:tailEnd/>
              </a:ln>
            </p:spPr>
            <p:txBody>
              <a:bodyPr wrap="none">
                <a:spAutoFit/>
              </a:bodyPr>
              <a:lstStyle/>
              <a:p>
                <a:pPr algn="ctr"/>
                <a:r>
                  <a:rPr lang="en-US" dirty="0"/>
                  <a:t>Camera</a:t>
                </a:r>
              </a:p>
              <a:p>
                <a:pPr algn="ctr"/>
                <a:r>
                  <a:rPr lang="en-US" dirty="0"/>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231892" y="3810000"/>
              <a:ext cx="1005403" cy="1547574"/>
              <a:chOff x="3231892" y="3810000"/>
              <a:chExt cx="1005403" cy="1547574"/>
            </a:xfrm>
          </p:grpSpPr>
          <p:sp>
            <p:nvSpPr>
              <p:cNvPr id="54279" name="Text Box 20"/>
              <p:cNvSpPr txBox="1">
                <a:spLocks noChangeArrowheads="1"/>
              </p:cNvSpPr>
              <p:nvPr/>
            </p:nvSpPr>
            <p:spPr bwMode="auto">
              <a:xfrm>
                <a:off x="3231892" y="4495800"/>
                <a:ext cx="1005403" cy="861774"/>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0190" y="2632853"/>
            <a:ext cx="648072" cy="68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2"/>
          <p:cNvSpPr txBox="1">
            <a:spLocks noChangeArrowheads="1"/>
          </p:cNvSpPr>
          <p:nvPr/>
        </p:nvSpPr>
        <p:spPr bwMode="auto">
          <a:xfrm>
            <a:off x="5136673" y="3322629"/>
            <a:ext cx="1005403" cy="646331"/>
          </a:xfrm>
          <a:prstGeom prst="rect">
            <a:avLst/>
          </a:prstGeom>
          <a:noFill/>
          <a:ln w="12700">
            <a:noFill/>
            <a:miter lim="800000"/>
            <a:headEnd/>
            <a:tailEnd/>
          </a:ln>
        </p:spPr>
        <p:txBody>
          <a:bodyPr wrap="none">
            <a:spAutoFit/>
          </a:bodyPr>
          <a:lstStyle/>
          <a:p>
            <a:pPr algn="ctr"/>
            <a:r>
              <a:rPr lang="en-US" dirty="0" smtClean="0"/>
              <a:t>Adjust</a:t>
            </a:r>
          </a:p>
          <a:p>
            <a:pPr algn="ctr"/>
            <a:r>
              <a:rPr lang="en-US" dirty="0" smtClean="0"/>
              <a:t>Camera</a:t>
            </a:r>
            <a:endParaRPr lang="en-US" dirty="0"/>
          </a:p>
        </p:txBody>
      </p:sp>
    </p:spTree>
    <p:extLst>
      <p:ext uri="{BB962C8B-B14F-4D97-AF65-F5344CB8AC3E}">
        <p14:creationId xmlns:p14="http://schemas.microsoft.com/office/powerpoint/2010/main" val="64807861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p:txBody>
          <a:bodyPr/>
          <a:lstStyle/>
          <a:p>
            <a:pPr marL="342900" indent="-342900">
              <a:buFont typeface="+mj-lt"/>
              <a:buAutoNum type="arabicPeriod"/>
            </a:pPr>
            <a:r>
              <a:rPr lang="fr-FR" dirty="0" smtClean="0"/>
              <a:t>Introduction </a:t>
            </a:r>
          </a:p>
          <a:p>
            <a:pPr marL="342900" indent="-342900">
              <a:buFont typeface="+mj-lt"/>
              <a:buAutoNum type="arabicPeriod"/>
            </a:pPr>
            <a:r>
              <a:rPr lang="fr-FR" dirty="0" smtClean="0"/>
              <a:t>Basic Usage</a:t>
            </a:r>
          </a:p>
          <a:p>
            <a:pPr marL="342900" indent="-342900">
              <a:buFont typeface="+mj-lt"/>
              <a:buAutoNum type="arabicPeriod"/>
            </a:pPr>
            <a:r>
              <a:rPr lang="fr-FR" dirty="0" smtClean="0"/>
              <a:t>Scripting</a:t>
            </a:r>
            <a:endParaRPr lang="fr-FR" dirty="0"/>
          </a:p>
          <a:p>
            <a:pPr marL="342900" indent="-342900">
              <a:buFont typeface="+mj-lt"/>
              <a:buAutoNum type="arabicPeriod"/>
            </a:pPr>
            <a:r>
              <a:rPr lang="fr-FR" dirty="0" err="1" smtClean="0"/>
              <a:t>Visualizing</a:t>
            </a:r>
            <a:r>
              <a:rPr lang="fr-FR" dirty="0" smtClean="0"/>
              <a:t> Large </a:t>
            </a:r>
            <a:r>
              <a:rPr lang="fr-FR" dirty="0" err="1" smtClean="0"/>
              <a:t>Models</a:t>
            </a:r>
            <a:endParaRPr lang="fr-FR" dirty="0" smtClean="0"/>
          </a:p>
        </p:txBody>
      </p:sp>
      <p:sp>
        <p:nvSpPr>
          <p:cNvPr id="7" name="Titre 6"/>
          <p:cNvSpPr>
            <a:spLocks noGrp="1"/>
          </p:cNvSpPr>
          <p:nvPr>
            <p:ph type="title"/>
          </p:nvPr>
        </p:nvSpPr>
        <p:spPr/>
        <p:txBody>
          <a:bodyPr/>
          <a:lstStyle/>
          <a:p>
            <a:r>
              <a:rPr lang="fr-FR" dirty="0" err="1" smtClean="0"/>
              <a:t>Outline</a:t>
            </a:r>
            <a:endParaRPr lang="fr-FR" dirty="0"/>
          </a:p>
        </p:txBody>
      </p:sp>
      <p:sp>
        <p:nvSpPr>
          <p:cNvPr id="4" name="Espace réservé de la date 3"/>
          <p:cNvSpPr>
            <a:spLocks noGrp="1"/>
          </p:cNvSpPr>
          <p:nvPr>
            <p:ph type="dt" sz="half" idx="10"/>
          </p:nvPr>
        </p:nvSpPr>
        <p:spPr/>
        <p:txBody>
          <a:bodyPr/>
          <a:lstStyle/>
          <a:p>
            <a:r>
              <a:rPr lang="fr-FR" smtClean="0"/>
              <a:t>14/mai/2017 Felipe Bordeu</a:t>
            </a:r>
            <a:endParaRPr lang="fr-FR"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mtClean="0"/>
              <a:pPr/>
              <a:t>2</a:t>
            </a:fld>
            <a:endParaRPr lang="fr-FR" dirty="0"/>
          </a:p>
        </p:txBody>
      </p:sp>
      <p:pic>
        <p:nvPicPr>
          <p:cNvPr id="9" name="Espace réservé pour une image  10"/>
          <p:cNvPicPr>
            <a:picLocks noChangeAspect="1"/>
          </p:cNvPicPr>
          <p:nvPr/>
        </p:nvPicPr>
        <p:blipFill>
          <a:blip r:embed="rId2">
            <a:extLst>
              <a:ext uri="{28A0092B-C50C-407E-A947-70E740481C1C}">
                <a14:useLocalDpi xmlns:a14="http://schemas.microsoft.com/office/drawing/2010/main" val="0"/>
              </a:ext>
            </a:extLst>
          </a:blip>
          <a:srcRect l="36" r="36"/>
          <a:stretch>
            <a:fillRect/>
          </a:stretch>
        </p:blipFill>
        <p:spPr bwMode="gray">
          <a:xfrm>
            <a:off x="539552" y="1203598"/>
            <a:ext cx="3744415" cy="2701067"/>
          </a:xfrm>
          <a:prstGeom prst="rect">
            <a:avLst/>
          </a:prstGeom>
          <a:solidFill>
            <a:schemeClr val="bg1">
              <a:lumMod val="95000"/>
            </a:schemeClr>
          </a:solidFill>
          <a:ln w="57150">
            <a:solidFill>
              <a:schemeClr val="accent1"/>
            </a:solidFill>
            <a:miter lim="800000"/>
          </a:ln>
        </p:spPr>
      </p:pic>
    </p:spTree>
    <p:extLst>
      <p:ext uri="{BB962C8B-B14F-4D97-AF65-F5344CB8AC3E}">
        <p14:creationId xmlns:p14="http://schemas.microsoft.com/office/powerpoint/2010/main" val="4292472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ea typeface="ＭＳ Ｐゴシック" pitchFamily="-107" charset="-128"/>
              </a:rPr>
              <a:t>Creating a Cylinder Source</a:t>
            </a:r>
          </a:p>
        </p:txBody>
      </p:sp>
      <p:sp>
        <p:nvSpPr>
          <p:cNvPr id="46083" name="Rectangle 3"/>
          <p:cNvSpPr>
            <a:spLocks noGrp="1" noChangeArrowheads="1"/>
          </p:cNvSpPr>
          <p:nvPr>
            <p:ph type="body" idx="1"/>
          </p:nvPr>
        </p:nvSpPr>
        <p:spPr>
          <a:xfrm>
            <a:off x="971551" y="1131889"/>
            <a:ext cx="6768802" cy="3492500"/>
          </a:xfrm>
        </p:spPr>
        <p:txBody>
          <a:bodyPr/>
          <a:lstStyle/>
          <a:p>
            <a:pPr marL="781050" indent="-609600">
              <a:buFontTx/>
              <a:buAutoNum type="arabicPeriod"/>
            </a:pPr>
            <a:r>
              <a:rPr lang="en-US" dirty="0" smtClean="0">
                <a:latin typeface="+mj-lt"/>
                <a:ea typeface="ＭＳ Ｐゴシック" pitchFamily="-107" charset="-128"/>
                <a:cs typeface="Times New Roman" pitchFamily="-107" charset="0"/>
              </a:rPr>
              <a:t>Go to the “Source” menu and select ”Cylinder”.</a:t>
            </a:r>
            <a:r>
              <a:rPr lang="en-US" dirty="0" smtClean="0">
                <a:latin typeface="+mj-lt"/>
                <a:ea typeface="ＭＳ Ｐゴシック" pitchFamily="-107" charset="-128"/>
              </a:rPr>
              <a:t> </a:t>
            </a:r>
          </a:p>
          <a:p>
            <a:pPr marL="781050" indent="-609600">
              <a:buFontTx/>
              <a:buAutoNum type="arabicPeriod"/>
            </a:pPr>
            <a:r>
              <a:rPr lang="en-US" dirty="0" smtClean="0">
                <a:latin typeface="+mj-lt"/>
                <a:ea typeface="ＭＳ Ｐゴシック" pitchFamily="-107" charset="-128"/>
                <a:cs typeface="Times New Roman" pitchFamily="-107" charset="0"/>
              </a:rPr>
              <a:t>Click the “Apply” button to accept the default parameters.</a:t>
            </a:r>
            <a:r>
              <a:rPr lang="en-US" dirty="0" smtClean="0">
                <a:latin typeface="+mj-lt"/>
                <a:ea typeface="ＭＳ Ｐゴシック" pitchFamily="-107" charset="-128"/>
              </a:rPr>
              <a:t/>
            </a:r>
            <a:br>
              <a:rPr lang="en-US" dirty="0" smtClean="0">
                <a:latin typeface="+mj-lt"/>
                <a:ea typeface="ＭＳ Ｐゴシック" pitchFamily="-107" charset="-128"/>
              </a:rPr>
            </a:br>
            <a:r>
              <a:rPr lang="en-US" dirty="0" smtClean="0">
                <a:latin typeface="+mj-lt"/>
                <a:ea typeface="ＭＳ Ｐゴシック" pitchFamily="-107" charset="-128"/>
              </a:rPr>
              <a:t>Or </a:t>
            </a:r>
            <a:br>
              <a:rPr lang="en-US" dirty="0" smtClean="0">
                <a:latin typeface="+mj-lt"/>
                <a:ea typeface="ＭＳ Ｐゴシック" pitchFamily="-107" charset="-128"/>
              </a:rPr>
            </a:br>
            <a:r>
              <a:rPr lang="en-US" dirty="0" smtClean="0">
                <a:latin typeface="+mj-lt"/>
                <a:ea typeface="ＭＳ Ｐゴシック" pitchFamily="-107" charset="-128"/>
              </a:rPr>
              <a:t>You can active the “Apply changes to parameters automatically” </a:t>
            </a:r>
          </a:p>
          <a:p>
            <a:pPr marL="781050" indent="-609600">
              <a:buFontTx/>
              <a:buAutoNum type="arabicPeriod"/>
            </a:pPr>
            <a:r>
              <a:rPr lang="en-US" dirty="0">
                <a:latin typeface="+mj-lt"/>
                <a:ea typeface="ＭＳ Ｐゴシック" pitchFamily="-107" charset="-128"/>
                <a:cs typeface="Times New Roman" pitchFamily="-107" charset="0"/>
              </a:rPr>
              <a:t>Increase the Resolution parameter</a:t>
            </a:r>
            <a:r>
              <a:rPr lang="en-US" dirty="0" smtClean="0">
                <a:latin typeface="+mj-lt"/>
                <a:ea typeface="ＭＳ Ｐゴシック" pitchFamily="-107" charset="-128"/>
              </a:rPr>
              <a:t>.</a:t>
            </a:r>
            <a:br>
              <a:rPr lang="en-US" dirty="0" smtClean="0">
                <a:latin typeface="+mj-lt"/>
                <a:ea typeface="ＭＳ Ｐゴシック" pitchFamily="-107" charset="-128"/>
              </a:rPr>
            </a:br>
            <a:endParaRPr lang="en-US" dirty="0">
              <a:latin typeface="+mj-lt"/>
              <a:ea typeface="ＭＳ Ｐゴシック" pitchFamily="-107" charset="-128"/>
            </a:endParaRPr>
          </a:p>
          <a:p>
            <a:pPr marL="781050" indent="-609600">
              <a:buFontTx/>
              <a:buAutoNum type="arabicPeriod"/>
            </a:pPr>
            <a:r>
              <a:rPr lang="en-US" dirty="0" smtClean="0">
                <a:latin typeface="+mj-lt"/>
                <a:ea typeface="ＭＳ Ｐゴシック" pitchFamily="-107" charset="-128"/>
              </a:rPr>
              <a:t> </a:t>
            </a:r>
            <a:r>
              <a:rPr lang="en-US" dirty="0">
                <a:latin typeface="+mj-lt"/>
                <a:ea typeface="ＭＳ Ｐゴシック" pitchFamily="-107" charset="-128"/>
                <a:cs typeface="Times New Roman" pitchFamily="-107" charset="0"/>
              </a:rPr>
              <a:t>Click the           </a:t>
            </a:r>
            <a:r>
              <a:rPr lang="en-US" dirty="0" smtClean="0">
                <a:latin typeface="+mj-lt"/>
                <a:ea typeface="ＭＳ Ｐゴシック" pitchFamily="-107" charset="-128"/>
                <a:cs typeface="Times New Roman" pitchFamily="-107" charset="0"/>
              </a:rPr>
              <a:t>        </a:t>
            </a:r>
            <a:r>
              <a:rPr lang="en-US" dirty="0">
                <a:latin typeface="+mj-lt"/>
                <a:ea typeface="ＭＳ Ｐゴシック" pitchFamily="-107" charset="-128"/>
                <a:cs typeface="Times New Roman" pitchFamily="-107" charset="0"/>
              </a:rPr>
              <a:t>button again</a:t>
            </a:r>
            <a:r>
              <a:rPr lang="en-US" dirty="0" smtClean="0">
                <a:latin typeface="+mj-lt"/>
                <a:ea typeface="ＭＳ Ｐゴシック" pitchFamily="-107" charset="-128"/>
                <a:cs typeface="Times New Roman" pitchFamily="-107" charset="0"/>
              </a:rPr>
              <a:t>.</a:t>
            </a:r>
          </a:p>
          <a:p>
            <a:pPr marL="781050" indent="-609600">
              <a:buFontTx/>
              <a:buAutoNum type="arabicPeriod"/>
            </a:pPr>
            <a:r>
              <a:rPr lang="en-US" dirty="0" smtClean="0">
                <a:latin typeface="+mj-lt"/>
                <a:ea typeface="ＭＳ Ｐゴシック" pitchFamily="-107" charset="-128"/>
                <a:cs typeface="Times New Roman" pitchFamily="-107" charset="0"/>
              </a:rPr>
              <a:t>Delete the Cylinder. </a:t>
            </a:r>
            <a:endParaRPr lang="en-US" dirty="0">
              <a:latin typeface="+mj-lt"/>
              <a:ea typeface="ＭＳ Ｐゴシック" pitchFamily="-107" charset="-128"/>
              <a:cs typeface="Times New Roman" pitchFamily="-107" charset="0"/>
            </a:endParaRPr>
          </a:p>
          <a:p>
            <a:pPr marL="781050" indent="-609600">
              <a:buFontTx/>
              <a:buAutoNum type="arabicPeriod"/>
            </a:pPr>
            <a:endParaRPr lang="en-US" dirty="0" smtClean="0">
              <a:latin typeface="+mj-lt"/>
              <a:ea typeface="ＭＳ Ｐゴシック" pitchFamily="-107" charset="-12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882" y="1661368"/>
            <a:ext cx="9048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2180853"/>
            <a:ext cx="3810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363838"/>
            <a:ext cx="9048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2852539"/>
            <a:ext cx="345757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990" t="14207" r="49697" b="14151"/>
          <a:stretch/>
        </p:blipFill>
        <p:spPr bwMode="auto">
          <a:xfrm>
            <a:off x="3563887" y="3867894"/>
            <a:ext cx="893929" cy="24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2437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4343400"/>
            <a:ext cx="1524000" cy="8001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762483"/>
            <a:ext cx="2286000" cy="4149090"/>
          </a:xfrm>
        </p:spPr>
        <p:txBody>
          <a:bodyPr/>
          <a:lstStyle/>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ParaView Data (.</a:t>
            </a:r>
            <a:r>
              <a:rPr lang="en-US" sz="850" dirty="0" err="1">
                <a:solidFill>
                  <a:srgbClr val="000000"/>
                </a:solidFill>
                <a:ea typeface="ＭＳ Ｐゴシック" charset="-128"/>
                <a:cs typeface="ＭＳ Ｐゴシック" charset="-128"/>
              </a:rPr>
              <a:t>pvd</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VTK (.</a:t>
            </a:r>
            <a:r>
              <a:rPr lang="en-US" sz="850" dirty="0" err="1">
                <a:solidFill>
                  <a:srgbClr val="000000"/>
                </a:solidFill>
                <a:ea typeface="ＭＳ Ｐゴシック" charset="-128"/>
                <a:cs typeface="ＭＳ Ｐゴシック" charset="-128"/>
              </a:rPr>
              <a:t>vtp</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vtu</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vti</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vts</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vtr</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VTK Legacy (.</a:t>
            </a:r>
            <a:r>
              <a:rPr lang="en-US" sz="850" dirty="0" err="1">
                <a:solidFill>
                  <a:srgbClr val="000000"/>
                </a:solidFill>
                <a:ea typeface="ＭＳ Ｐゴシック" charset="-128"/>
                <a:cs typeface="ＭＳ Ｐゴシック" charset="-128"/>
              </a:rPr>
              <a:t>vtk</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VTK Multi Block (.</a:t>
            </a:r>
            <a:r>
              <a:rPr lang="en-US" sz="850" dirty="0" err="1">
                <a:solidFill>
                  <a:srgbClr val="000000"/>
                </a:solidFill>
                <a:ea typeface="ＭＳ Ｐゴシック" charset="-128"/>
                <a:cs typeface="ＭＳ Ｐゴシック" charset="-128"/>
              </a:rPr>
              <a:t>vtm</a:t>
            </a:r>
            <a:r>
              <a:rPr lang="en-US" sz="850" dirty="0">
                <a:solidFill>
                  <a:srgbClr val="000000"/>
                </a:solidFill>
                <a:ea typeface="ＭＳ Ｐゴシック" charset="-128"/>
                <a:cs typeface="ＭＳ Ｐゴシック" charset="-128"/>
              </a:rPr>
              <a:t>,.</a:t>
            </a:r>
            <a:r>
              <a:rPr lang="en-US" sz="850" dirty="0" err="1">
                <a:solidFill>
                  <a:srgbClr val="000000"/>
                </a:solidFill>
                <a:ea typeface="ＭＳ Ｐゴシック" charset="-128"/>
                <a:cs typeface="ＭＳ Ｐゴシック" charset="-128"/>
              </a:rPr>
              <a:t>vtmb</a:t>
            </a:r>
            <a:r>
              <a:rPr lang="en-US" sz="850" dirty="0">
                <a:solidFill>
                  <a:srgbClr val="000000"/>
                </a:solidFill>
                <a:ea typeface="ＭＳ Ｐゴシック" charset="-128"/>
                <a:cs typeface="ＭＳ Ｐゴシック" charset="-128"/>
              </a:rPr>
              <a:t>,.</a:t>
            </a:r>
            <a:r>
              <a:rPr lang="en-US" sz="850" dirty="0" err="1">
                <a:solidFill>
                  <a:srgbClr val="000000"/>
                </a:solidFill>
                <a:ea typeface="ＭＳ Ｐゴシック" charset="-128"/>
                <a:cs typeface="ＭＳ Ｐゴシック" charset="-128"/>
              </a:rPr>
              <a:t>vtmg</a:t>
            </a:r>
            <a:r>
              <a:rPr lang="en-US" sz="850" dirty="0">
                <a:solidFill>
                  <a:srgbClr val="000000"/>
                </a:solidFill>
                <a:ea typeface="ＭＳ Ｐゴシック" charset="-128"/>
                <a:cs typeface="ＭＳ Ｐゴシック" charset="-128"/>
              </a:rPr>
              <a:t>,.</a:t>
            </a:r>
            <a:r>
              <a:rPr lang="en-US" sz="850" dirty="0" err="1">
                <a:solidFill>
                  <a:srgbClr val="000000"/>
                </a:solidFill>
                <a:ea typeface="ＭＳ Ｐゴシック" charset="-128"/>
                <a:cs typeface="ＭＳ Ｐゴシック" charset="-128"/>
              </a:rPr>
              <a:t>vthd</a:t>
            </a:r>
            <a:r>
              <a:rPr lang="en-US" sz="850" dirty="0">
                <a:solidFill>
                  <a:srgbClr val="000000"/>
                </a:solidFill>
                <a:ea typeface="ＭＳ Ｐゴシック" charset="-128"/>
                <a:cs typeface="ＭＳ Ｐゴシック" charset="-128"/>
              </a:rPr>
              <a:t>,.</a:t>
            </a:r>
            <a:r>
              <a:rPr lang="en-US" sz="850" dirty="0" err="1">
                <a:solidFill>
                  <a:srgbClr val="000000"/>
                </a:solidFill>
                <a:ea typeface="ＭＳ Ｐゴシック" charset="-128"/>
                <a:cs typeface="ＭＳ Ｐゴシック" charset="-128"/>
              </a:rPr>
              <a:t>vthb</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Partitioned VTK (.</a:t>
            </a:r>
            <a:r>
              <a:rPr lang="en-US" sz="850" dirty="0" err="1">
                <a:solidFill>
                  <a:srgbClr val="000000"/>
                </a:solidFill>
                <a:ea typeface="ＭＳ Ｐゴシック" charset="-128"/>
                <a:cs typeface="ＭＳ Ｐゴシック" charset="-128"/>
              </a:rPr>
              <a:t>pvtu</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pvti</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pvts</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pvtr</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ADAPT (.</a:t>
            </a:r>
            <a:r>
              <a:rPr lang="en-US" sz="850" dirty="0" err="1">
                <a:solidFill>
                  <a:srgbClr val="000000"/>
                </a:solidFill>
                <a:ea typeface="ＭＳ Ｐゴシック" charset="-128"/>
                <a:cs typeface="ＭＳ Ｐゴシック" charset="-128"/>
              </a:rPr>
              <a:t>nc</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cdf</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elev</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ncd</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ANALYZE (.</a:t>
            </a:r>
            <a:r>
              <a:rPr lang="en-US" sz="850" dirty="0" err="1">
                <a:solidFill>
                  <a:srgbClr val="000000"/>
                </a:solidFill>
                <a:ea typeface="ＭＳ Ｐゴシック" charset="-128"/>
                <a:cs typeface="ＭＳ Ｐゴシック" charset="-128"/>
              </a:rPr>
              <a:t>img</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hdr</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ANSYS (.</a:t>
            </a:r>
            <a:r>
              <a:rPr lang="en-US" sz="850" dirty="0" err="1">
                <a:solidFill>
                  <a:srgbClr val="000000"/>
                </a:solidFill>
                <a:ea typeface="ＭＳ Ｐゴシック" charset="-128"/>
                <a:cs typeface="ＭＳ Ｐゴシック" charset="-128"/>
              </a:rPr>
              <a:t>inp</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AVS UCD (.</a:t>
            </a:r>
            <a:r>
              <a:rPr lang="en-US" sz="850" dirty="0" err="1">
                <a:solidFill>
                  <a:srgbClr val="000000"/>
                </a:solidFill>
                <a:ea typeface="ＭＳ Ｐゴシック" charset="-128"/>
                <a:cs typeface="ＭＳ Ｐゴシック" charset="-128"/>
              </a:rPr>
              <a:t>inp</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BOV (.</a:t>
            </a:r>
            <a:r>
              <a:rPr lang="en-US" sz="850" dirty="0" err="1">
                <a:solidFill>
                  <a:srgbClr val="000000"/>
                </a:solidFill>
                <a:ea typeface="ＭＳ Ｐゴシック" charset="-128"/>
                <a:cs typeface="ＭＳ Ｐゴシック" charset="-128"/>
              </a:rPr>
              <a:t>bov</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BYU (.g)</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CAM </a:t>
            </a:r>
            <a:r>
              <a:rPr lang="en-US" sz="850" dirty="0" err="1">
                <a:solidFill>
                  <a:srgbClr val="000000"/>
                </a:solidFill>
                <a:ea typeface="ＭＳ Ｐゴシック" charset="-128"/>
                <a:cs typeface="ＭＳ Ｐゴシック" charset="-128"/>
              </a:rPr>
              <a:t>NetCDF</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nc</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ncdf</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CCSM MTSD (.</a:t>
            </a:r>
            <a:r>
              <a:rPr lang="en-US" sz="850" dirty="0" err="1">
                <a:solidFill>
                  <a:srgbClr val="000000"/>
                </a:solidFill>
                <a:ea typeface="ＭＳ Ｐゴシック" charset="-128"/>
                <a:cs typeface="ＭＳ Ｐゴシック" charset="-128"/>
              </a:rPr>
              <a:t>nc</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cdf</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elev</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ncd</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CCSM STSD (.</a:t>
            </a:r>
            <a:r>
              <a:rPr lang="en-US" sz="850" dirty="0" err="1">
                <a:solidFill>
                  <a:srgbClr val="000000"/>
                </a:solidFill>
                <a:ea typeface="ＭＳ Ｐゴシック" charset="-128"/>
                <a:cs typeface="ＭＳ Ｐゴシック" charset="-128"/>
              </a:rPr>
              <a:t>nc</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cdf</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elev</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ncd</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err="1">
                <a:solidFill>
                  <a:srgbClr val="000000"/>
                </a:solidFill>
                <a:ea typeface="ＭＳ Ｐゴシック" charset="-128"/>
                <a:cs typeface="ＭＳ Ｐゴシック" charset="-128"/>
              </a:rPr>
              <a:t>CEAucd</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ucd</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inp</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CMAT (.</a:t>
            </a:r>
            <a:r>
              <a:rPr lang="en-US" sz="850" dirty="0" err="1">
                <a:solidFill>
                  <a:srgbClr val="000000"/>
                </a:solidFill>
                <a:ea typeface="ＭＳ Ｐゴシック" charset="-128"/>
                <a:cs typeface="ＭＳ Ｐゴシック" charset="-128"/>
              </a:rPr>
              <a:t>cmat</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CML (.cml)</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CTRL (.ctrl)</a:t>
            </a:r>
          </a:p>
          <a:p>
            <a:pPr marL="342900" indent="-171450" eaLnBrk="0" fontAlgn="base" hangingPunct="0">
              <a:spcBef>
                <a:spcPct val="20000"/>
              </a:spcBef>
              <a:spcAft>
                <a:spcPct val="0"/>
              </a:spcAft>
              <a:buSzPct val="100000"/>
              <a:buChar char="•"/>
            </a:pPr>
            <a:r>
              <a:rPr lang="en-US" sz="850" dirty="0" err="1">
                <a:solidFill>
                  <a:srgbClr val="000000"/>
                </a:solidFill>
                <a:ea typeface="ＭＳ Ｐゴシック" charset="-128"/>
                <a:cs typeface="ＭＳ Ｐゴシック" charset="-128"/>
              </a:rPr>
              <a:t>Chombo</a:t>
            </a:r>
            <a:r>
              <a:rPr lang="en-US" sz="850" dirty="0">
                <a:solidFill>
                  <a:srgbClr val="000000"/>
                </a:solidFill>
                <a:ea typeface="ＭＳ Ｐゴシック" charset="-128"/>
                <a:cs typeface="ＭＳ Ｐゴシック" charset="-128"/>
              </a:rPr>
              <a:t> (.hdf5, .h5)</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Claw (.claw)</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Comma Separated Values (.</a:t>
            </a:r>
            <a:r>
              <a:rPr lang="en-US" sz="850" dirty="0" err="1">
                <a:solidFill>
                  <a:srgbClr val="000000"/>
                </a:solidFill>
                <a:ea typeface="ＭＳ Ｐゴシック" charset="-128"/>
                <a:cs typeface="ＭＳ Ｐゴシック" charset="-128"/>
              </a:rPr>
              <a:t>csv</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Cosmology Files (.</a:t>
            </a:r>
            <a:r>
              <a:rPr lang="en-US" sz="850" dirty="0" err="1">
                <a:solidFill>
                  <a:srgbClr val="000000"/>
                </a:solidFill>
                <a:ea typeface="ＭＳ Ｐゴシック" charset="-128"/>
                <a:cs typeface="ＭＳ Ｐゴシック" charset="-128"/>
              </a:rPr>
              <a:t>cosmo</a:t>
            </a:r>
            <a:r>
              <a:rPr lang="en-US" sz="850" dirty="0">
                <a:solidFill>
                  <a:srgbClr val="000000"/>
                </a:solidFill>
                <a:ea typeface="ＭＳ Ｐゴシック" charset="-128"/>
                <a:cs typeface="ＭＳ Ｐゴシック" charset="-128"/>
              </a:rPr>
              <a:t>, .gadget2)</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Curve2D (.curve, .ultra, .</a:t>
            </a:r>
            <a:r>
              <a:rPr lang="en-US" sz="850" dirty="0" err="1">
                <a:solidFill>
                  <a:srgbClr val="000000"/>
                </a:solidFill>
                <a:ea typeface="ＭＳ Ｐゴシック" charset="-128"/>
                <a:cs typeface="ＭＳ Ｐゴシック" charset="-128"/>
              </a:rPr>
              <a:t>ult</a:t>
            </a:r>
            <a:r>
              <a:rPr lang="en-US" sz="850" dirty="0">
                <a:solidFill>
                  <a:srgbClr val="000000"/>
                </a:solidFill>
                <a:ea typeface="ＭＳ Ｐゴシック" charset="-128"/>
                <a:cs typeface="ＭＳ Ｐゴシック" charset="-128"/>
              </a:rPr>
              <a:t>, .u)</a:t>
            </a:r>
          </a:p>
          <a:p>
            <a:pPr marL="342900" indent="-171450" eaLnBrk="0" fontAlgn="base" hangingPunct="0">
              <a:spcBef>
                <a:spcPct val="20000"/>
              </a:spcBef>
              <a:spcAft>
                <a:spcPct val="0"/>
              </a:spcAft>
              <a:buSzPct val="100000"/>
              <a:buChar char="•"/>
            </a:pPr>
            <a:r>
              <a:rPr lang="en-US" sz="850" dirty="0">
                <a:solidFill>
                  <a:srgbClr val="000000"/>
                </a:solidFill>
                <a:ea typeface="ＭＳ Ｐゴシック" charset="-128"/>
                <a:cs typeface="ＭＳ Ｐゴシック" charset="-128"/>
              </a:rPr>
              <a:t>DDCMD (.</a:t>
            </a:r>
            <a:r>
              <a:rPr lang="en-US" sz="850" dirty="0" err="1">
                <a:solidFill>
                  <a:srgbClr val="000000"/>
                </a:solidFill>
                <a:ea typeface="ＭＳ Ｐゴシック" charset="-128"/>
                <a:cs typeface="ＭＳ Ｐゴシック" charset="-128"/>
              </a:rPr>
              <a:t>ddcmd</a:t>
            </a:r>
            <a:r>
              <a:rPr lang="en-US" sz="850" dirty="0">
                <a:solidFill>
                  <a:srgbClr val="000000"/>
                </a:solidFill>
                <a:ea typeface="ＭＳ Ｐゴシック" charset="-128"/>
                <a:cs typeface="ＭＳ Ｐゴシック" charset="-128"/>
              </a:rPr>
              <a:t>)</a:t>
            </a:r>
          </a:p>
        </p:txBody>
      </p:sp>
      <p:sp>
        <p:nvSpPr>
          <p:cNvPr id="4" name="Content Placeholder 3"/>
          <p:cNvSpPr>
            <a:spLocks noGrp="1"/>
          </p:cNvSpPr>
          <p:nvPr>
            <p:ph sz="half" idx="2"/>
          </p:nvPr>
        </p:nvSpPr>
        <p:spPr>
          <a:xfrm>
            <a:off x="2286000" y="762483"/>
            <a:ext cx="2286000" cy="4149090"/>
          </a:xfrm>
        </p:spPr>
        <p:txBody>
          <a:bodyPr/>
          <a:lstStyle/>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Digital Elevation Map (.</a:t>
            </a:r>
            <a:r>
              <a:rPr lang="en-US" sz="850" dirty="0" err="1">
                <a:solidFill>
                  <a:srgbClr val="000000"/>
                </a:solidFill>
                <a:ea typeface="ＭＳ Ｐゴシック" charset="-128"/>
                <a:cs typeface="ＭＳ Ｐゴシック" charset="-128"/>
              </a:rPr>
              <a:t>dem</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Dyna3D(.</a:t>
            </a:r>
            <a:r>
              <a:rPr lang="en-US" sz="850" dirty="0" err="1">
                <a:solidFill>
                  <a:srgbClr val="000000"/>
                </a:solidFill>
                <a:ea typeface="ＭＳ Ｐゴシック" charset="-128"/>
                <a:cs typeface="ＭＳ Ｐゴシック" charset="-128"/>
              </a:rPr>
              <a:t>dyn</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err="1">
                <a:solidFill>
                  <a:srgbClr val="000000"/>
                </a:solidFill>
                <a:ea typeface="ＭＳ Ｐゴシック" charset="-128"/>
                <a:cs typeface="ＭＳ Ｐゴシック" charset="-128"/>
              </a:rPr>
              <a:t>EnSight</a:t>
            </a:r>
            <a:r>
              <a:rPr lang="en-US" sz="850" dirty="0">
                <a:solidFill>
                  <a:srgbClr val="000000"/>
                </a:solidFill>
                <a:ea typeface="ＭＳ Ｐゴシック" charset="-128"/>
                <a:cs typeface="ＭＳ Ｐゴシック" charset="-128"/>
              </a:rPr>
              <a:t> (.case, .</a:t>
            </a:r>
            <a:r>
              <a:rPr lang="en-US" sz="850" dirty="0" err="1">
                <a:solidFill>
                  <a:srgbClr val="000000"/>
                </a:solidFill>
                <a:ea typeface="ＭＳ Ｐゴシック" charset="-128"/>
                <a:cs typeface="ＭＳ Ｐゴシック" charset="-128"/>
              </a:rPr>
              <a:t>sos</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err="1">
                <a:solidFill>
                  <a:srgbClr val="000000"/>
                </a:solidFill>
                <a:ea typeface="ＭＳ Ｐゴシック" charset="-128"/>
                <a:cs typeface="ＭＳ Ｐゴシック" charset="-128"/>
              </a:rPr>
              <a:t>Enzo</a:t>
            </a:r>
            <a:r>
              <a:rPr lang="en-US" sz="850" dirty="0">
                <a:solidFill>
                  <a:srgbClr val="000000"/>
                </a:solidFill>
                <a:ea typeface="ＭＳ Ｐゴシック" charset="-128"/>
                <a:cs typeface="ＭＳ Ｐゴシック" charset="-128"/>
              </a:rPr>
              <a:t> boundary and hierarchy</a:t>
            </a:r>
          </a:p>
          <a:p>
            <a:pPr marL="342900" indent="-171450" eaLnBrk="0" fontAlgn="base" hangingPunct="0">
              <a:spcBef>
                <a:spcPct val="20000"/>
              </a:spcBef>
              <a:spcAft>
                <a:spcPct val="0"/>
              </a:spcAft>
              <a:buSzPct val="100000"/>
              <a:buFont typeface="Arial" panose="020B0604020202020204" pitchFamily="34" charset="0"/>
              <a:buChar char="•"/>
            </a:pPr>
            <a:r>
              <a:rPr lang="en-US" sz="850" dirty="0" err="1">
                <a:solidFill>
                  <a:srgbClr val="000000"/>
                </a:solidFill>
                <a:ea typeface="ＭＳ Ｐゴシック" charset="-128"/>
                <a:cs typeface="ＭＳ Ｐゴシック" charset="-128"/>
              </a:rPr>
              <a:t>ExodusII</a:t>
            </a:r>
            <a:r>
              <a:rPr lang="en-US" sz="850" dirty="0">
                <a:solidFill>
                  <a:srgbClr val="000000"/>
                </a:solidFill>
                <a:ea typeface="ＭＳ Ｐゴシック" charset="-128"/>
                <a:cs typeface="ＭＳ Ｐゴシック" charset="-128"/>
              </a:rPr>
              <a:t> (.g, .e, .exe, .ex2, .ex2v.., </a:t>
            </a:r>
            <a:r>
              <a:rPr lang="en-US" sz="850" dirty="0" err="1">
                <a:solidFill>
                  <a:srgbClr val="000000"/>
                </a:solidFill>
                <a:ea typeface="ＭＳ Ｐゴシック" charset="-128"/>
                <a:cs typeface="ＭＳ Ｐゴシック" charset="-128"/>
              </a:rPr>
              <a:t>etc</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err="1">
                <a:solidFill>
                  <a:srgbClr val="000000"/>
                </a:solidFill>
                <a:ea typeface="ＭＳ Ｐゴシック" charset="-128"/>
                <a:cs typeface="ＭＳ Ｐゴシック" charset="-128"/>
              </a:rPr>
              <a:t>ExtrudedVol</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exvol</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FVCOM (MTMD, MTSD, Particle, STSD) </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Facet Polygonal Data</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Flash </a:t>
            </a:r>
            <a:r>
              <a:rPr lang="en-US" sz="850" dirty="0" err="1">
                <a:solidFill>
                  <a:srgbClr val="000000"/>
                </a:solidFill>
                <a:ea typeface="ＭＳ Ｐゴシック" charset="-128"/>
                <a:cs typeface="ＭＳ Ｐゴシック" charset="-128"/>
              </a:rPr>
              <a:t>multiblock</a:t>
            </a:r>
            <a:r>
              <a:rPr lang="en-US" sz="850" dirty="0">
                <a:solidFill>
                  <a:srgbClr val="000000"/>
                </a:solidFill>
                <a:ea typeface="ＭＳ Ｐゴシック" charset="-128"/>
                <a:cs typeface="ＭＳ Ｐゴシック" charset="-128"/>
              </a:rPr>
              <a:t> files</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Fluent Case Files (.</a:t>
            </a:r>
            <a:r>
              <a:rPr lang="en-US" sz="850" dirty="0" err="1">
                <a:solidFill>
                  <a:srgbClr val="000000"/>
                </a:solidFill>
                <a:ea typeface="ＭＳ Ｐゴシック" charset="-128"/>
                <a:cs typeface="ＭＳ Ｐゴシック" charset="-128"/>
              </a:rPr>
              <a:t>cas</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GGCM (.3df, .</a:t>
            </a:r>
            <a:r>
              <a:rPr lang="en-US" sz="850" dirty="0" err="1">
                <a:solidFill>
                  <a:srgbClr val="000000"/>
                </a:solidFill>
                <a:ea typeface="ＭＳ Ｐゴシック" charset="-128"/>
                <a:cs typeface="ＭＳ Ｐゴシック" charset="-128"/>
              </a:rPr>
              <a:t>mer</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GTC (.h5)</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GULP (.</a:t>
            </a:r>
            <a:r>
              <a:rPr lang="en-US" sz="850" dirty="0" err="1">
                <a:solidFill>
                  <a:srgbClr val="000000"/>
                </a:solidFill>
                <a:ea typeface="ＭＳ Ｐゴシック" charset="-128"/>
                <a:cs typeface="ＭＳ Ｐゴシック" charset="-128"/>
              </a:rPr>
              <a:t>trg</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Gadget (.gadget)</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Gaussian Cube File (.cube)</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JPEG Image (.jpg, .jpeg)</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LAMPPS Dump (.dump)</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LAMPPS Structure Files</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LODI (.</a:t>
            </a:r>
            <a:r>
              <a:rPr lang="en-US" sz="850" dirty="0" err="1">
                <a:solidFill>
                  <a:srgbClr val="000000"/>
                </a:solidFill>
                <a:ea typeface="ＭＳ Ｐゴシック" charset="-128"/>
                <a:cs typeface="ＭＳ Ｐゴシック" charset="-128"/>
              </a:rPr>
              <a:t>nc</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cdf</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elev</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ncd</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LODI Particle (.</a:t>
            </a:r>
            <a:r>
              <a:rPr lang="en-US" sz="850" dirty="0" err="1">
                <a:solidFill>
                  <a:srgbClr val="000000"/>
                </a:solidFill>
                <a:ea typeface="ＭＳ Ｐゴシック" charset="-128"/>
                <a:cs typeface="ＭＳ Ｐゴシック" charset="-128"/>
              </a:rPr>
              <a:t>nc</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cdf</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elev</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ncd</a:t>
            </a:r>
            <a:r>
              <a:rPr lang="en-US" sz="850" dirty="0">
                <a:solidFill>
                  <a:srgbClr val="000000"/>
                </a:solidFill>
                <a:ea typeface="ＭＳ Ｐゴシック" charset="-128"/>
                <a:cs typeface="ＭＳ Ｐゴシック" charset="-128"/>
              </a:rPr>
              <a:t>)</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LS-DYNA (.k, .</a:t>
            </a:r>
            <a:r>
              <a:rPr lang="en-US" sz="850" dirty="0" err="1">
                <a:solidFill>
                  <a:srgbClr val="000000"/>
                </a:solidFill>
                <a:ea typeface="ＭＳ Ｐゴシック" charset="-128"/>
                <a:cs typeface="ＭＳ Ｐゴシック" charset="-128"/>
              </a:rPr>
              <a:t>lsdyna</a:t>
            </a:r>
            <a:r>
              <a:rPr lang="en-US" sz="850" dirty="0">
                <a:solidFill>
                  <a:srgbClr val="000000"/>
                </a:solidFill>
                <a:ea typeface="ＭＳ Ｐゴシック" charset="-128"/>
                <a:cs typeface="ＭＳ Ｐゴシック" charset="-128"/>
              </a:rPr>
              <a:t>, .d3plot, d3plot)</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M3DCl (.h5)</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MFIX </a:t>
            </a:r>
            <a:r>
              <a:rPr lang="en-US" sz="850" dirty="0" err="1">
                <a:solidFill>
                  <a:srgbClr val="000000"/>
                </a:solidFill>
                <a:ea typeface="ＭＳ Ｐゴシック" charset="-128"/>
                <a:cs typeface="ＭＳ Ｐゴシック" charset="-128"/>
              </a:rPr>
              <a:t>Unstructred</a:t>
            </a:r>
            <a:r>
              <a:rPr lang="en-US" sz="850" dirty="0">
                <a:solidFill>
                  <a:srgbClr val="000000"/>
                </a:solidFill>
                <a:ea typeface="ＭＳ Ｐゴシック" charset="-128"/>
                <a:cs typeface="ＭＳ Ｐゴシック" charset="-128"/>
              </a:rPr>
              <a:t> Grid (.RES)</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MM5 (.mm5)</a:t>
            </a:r>
          </a:p>
          <a:p>
            <a:pPr marL="342900" indent="-171450" eaLnBrk="0" fontAlgn="base" hangingPunct="0">
              <a:spcBef>
                <a:spcPct val="20000"/>
              </a:spcBef>
              <a:spcAft>
                <a:spcPct val="0"/>
              </a:spcAft>
              <a:buSzPct val="100000"/>
              <a:buFont typeface="Arial" panose="020B0604020202020204" pitchFamily="34" charset="0"/>
              <a:buChar char="•"/>
            </a:pPr>
            <a:r>
              <a:rPr lang="en-US" sz="850" dirty="0">
                <a:solidFill>
                  <a:srgbClr val="000000"/>
                </a:solidFill>
                <a:ea typeface="ＭＳ Ｐゴシック" charset="-128"/>
                <a:cs typeface="ＭＳ Ｐゴシック" charset="-128"/>
              </a:rPr>
              <a:t>MPAS </a:t>
            </a:r>
            <a:r>
              <a:rPr lang="en-US" sz="850" dirty="0" err="1">
                <a:solidFill>
                  <a:srgbClr val="000000"/>
                </a:solidFill>
                <a:ea typeface="ＭＳ Ｐゴシック" charset="-128"/>
                <a:cs typeface="ＭＳ Ｐゴシック" charset="-128"/>
              </a:rPr>
              <a:t>NetCDF</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nc</a:t>
            </a:r>
            <a:r>
              <a:rPr lang="en-US" sz="850" dirty="0">
                <a:solidFill>
                  <a:srgbClr val="000000"/>
                </a:solidFill>
                <a:ea typeface="ＭＳ Ｐゴシック" charset="-128"/>
                <a:cs typeface="ＭＳ Ｐゴシック" charset="-128"/>
              </a:rPr>
              <a:t>, .</a:t>
            </a:r>
            <a:r>
              <a:rPr lang="en-US" sz="850" dirty="0" err="1">
                <a:solidFill>
                  <a:srgbClr val="000000"/>
                </a:solidFill>
                <a:ea typeface="ＭＳ Ｐゴシック" charset="-128"/>
                <a:cs typeface="ＭＳ Ｐゴシック" charset="-128"/>
              </a:rPr>
              <a:t>ncdf</a:t>
            </a:r>
            <a:r>
              <a:rPr lang="en-US" sz="850" dirty="0">
                <a:solidFill>
                  <a:srgbClr val="000000"/>
                </a:solidFill>
                <a:ea typeface="ＭＳ Ｐゴシック" charset="-128"/>
                <a:cs typeface="ＭＳ Ｐゴシック" charset="-128"/>
              </a:rPr>
              <a:t>)</a:t>
            </a:r>
          </a:p>
        </p:txBody>
      </p:sp>
      <p:sp>
        <p:nvSpPr>
          <p:cNvPr id="7" name="Content Placeholder 3"/>
          <p:cNvSpPr txBox="1">
            <a:spLocks/>
          </p:cNvSpPr>
          <p:nvPr/>
        </p:nvSpPr>
        <p:spPr bwMode="auto">
          <a:xfrm>
            <a:off x="4572000" y="762483"/>
            <a:ext cx="2286000" cy="414909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pPr>
              <a:buFont typeface="Arial" panose="020B0604020202020204" pitchFamily="34" charset="0"/>
              <a:buChar char="•"/>
            </a:pPr>
            <a:r>
              <a:rPr lang="en-US" sz="850" b="1" dirty="0"/>
              <a:t>Meta Image (.</a:t>
            </a:r>
            <a:r>
              <a:rPr lang="en-US" sz="850" b="1" dirty="0" err="1"/>
              <a:t>mhd</a:t>
            </a:r>
            <a:r>
              <a:rPr lang="en-US" sz="850" b="1" dirty="0"/>
              <a:t>, .</a:t>
            </a:r>
            <a:r>
              <a:rPr lang="en-US" sz="850" b="1" dirty="0" err="1"/>
              <a:t>mha</a:t>
            </a:r>
            <a:r>
              <a:rPr lang="en-US" sz="850" b="1" dirty="0"/>
              <a:t>)</a:t>
            </a:r>
          </a:p>
          <a:p>
            <a:pPr>
              <a:buFont typeface="Arial" panose="020B0604020202020204" pitchFamily="34" charset="0"/>
              <a:buChar char="•"/>
            </a:pPr>
            <a:r>
              <a:rPr lang="en-US" sz="850" b="1" dirty="0"/>
              <a:t>Miranda (.</a:t>
            </a:r>
            <a:r>
              <a:rPr lang="en-US" sz="850" b="1" dirty="0" err="1"/>
              <a:t>mir</a:t>
            </a:r>
            <a:r>
              <a:rPr lang="en-US" sz="850" b="1" dirty="0"/>
              <a:t>, .raw)</a:t>
            </a:r>
          </a:p>
          <a:p>
            <a:pPr>
              <a:buFont typeface="Arial" panose="020B0604020202020204" pitchFamily="34" charset="0"/>
              <a:buChar char="•"/>
            </a:pPr>
            <a:r>
              <a:rPr lang="en-US" sz="850" b="1" dirty="0"/>
              <a:t>Multilevel 3d Plasma (.m3d, .h5)</a:t>
            </a:r>
          </a:p>
          <a:p>
            <a:pPr>
              <a:buFont typeface="Arial" panose="020B0604020202020204" pitchFamily="34" charset="0"/>
              <a:buChar char="•"/>
            </a:pPr>
            <a:r>
              <a:rPr lang="en-US" sz="850" b="1" dirty="0"/>
              <a:t>NASTRAN (.</a:t>
            </a:r>
            <a:r>
              <a:rPr lang="en-US" sz="850" b="1" dirty="0" err="1"/>
              <a:t>nas</a:t>
            </a:r>
            <a:r>
              <a:rPr lang="en-US" sz="850" b="1" dirty="0"/>
              <a:t>, .f06)</a:t>
            </a:r>
          </a:p>
          <a:p>
            <a:pPr>
              <a:buFont typeface="Arial" panose="020B0604020202020204" pitchFamily="34" charset="0"/>
              <a:buChar char="•"/>
            </a:pPr>
            <a:r>
              <a:rPr lang="en-US" sz="850" b="1" dirty="0"/>
              <a:t>Nek5000 Files </a:t>
            </a:r>
          </a:p>
          <a:p>
            <a:pPr>
              <a:buFont typeface="Arial" panose="020B0604020202020204" pitchFamily="34" charset="0"/>
              <a:buChar char="•"/>
            </a:pPr>
            <a:r>
              <a:rPr lang="en-US" sz="850" b="1" dirty="0" err="1"/>
              <a:t>Nrrd</a:t>
            </a:r>
            <a:r>
              <a:rPr lang="en-US" sz="850" b="1" dirty="0"/>
              <a:t> Raw Image (.</a:t>
            </a:r>
            <a:r>
              <a:rPr lang="en-US" sz="850" b="1" dirty="0" err="1"/>
              <a:t>nrrd</a:t>
            </a:r>
            <a:r>
              <a:rPr lang="en-US" sz="850" b="1" dirty="0"/>
              <a:t>, .</a:t>
            </a:r>
            <a:r>
              <a:rPr lang="en-US" sz="850" b="1" dirty="0" err="1"/>
              <a:t>nhdr</a:t>
            </a:r>
            <a:r>
              <a:rPr lang="en-US" sz="850" b="1" dirty="0"/>
              <a:t>)</a:t>
            </a:r>
          </a:p>
          <a:p>
            <a:pPr>
              <a:buFont typeface="Arial" panose="020B0604020202020204" pitchFamily="34" charset="0"/>
              <a:buChar char="•"/>
            </a:pPr>
            <a:r>
              <a:rPr lang="en-US" sz="850" b="1" dirty="0" err="1"/>
              <a:t>OpenFOAM</a:t>
            </a:r>
            <a:r>
              <a:rPr lang="en-US" sz="850" b="1" dirty="0"/>
              <a:t> Files (.foam)</a:t>
            </a:r>
          </a:p>
          <a:p>
            <a:pPr>
              <a:buFont typeface="Arial" panose="020B0604020202020204" pitchFamily="34" charset="0"/>
              <a:buChar char="•"/>
            </a:pPr>
            <a:r>
              <a:rPr lang="en-US" sz="850" b="1" dirty="0"/>
              <a:t>PATRAN (.</a:t>
            </a:r>
            <a:r>
              <a:rPr lang="en-US" sz="850" b="1" dirty="0" err="1"/>
              <a:t>neu</a:t>
            </a:r>
            <a:r>
              <a:rPr lang="en-US" sz="850" b="1" dirty="0"/>
              <a:t>)</a:t>
            </a:r>
          </a:p>
          <a:p>
            <a:pPr>
              <a:buFont typeface="Arial" panose="020B0604020202020204" pitchFamily="34" charset="0"/>
              <a:buChar char="•"/>
            </a:pPr>
            <a:r>
              <a:rPr lang="en-US" sz="850" b="1" dirty="0"/>
              <a:t>PFLOTRAN (.h5)</a:t>
            </a:r>
          </a:p>
          <a:p>
            <a:pPr>
              <a:buFont typeface="Arial" panose="020B0604020202020204" pitchFamily="34" charset="0"/>
              <a:buChar char="•"/>
            </a:pPr>
            <a:r>
              <a:rPr lang="en-US" sz="850" b="1" dirty="0"/>
              <a:t>PLOT2D (.p2d)</a:t>
            </a:r>
          </a:p>
          <a:p>
            <a:pPr>
              <a:buFont typeface="Arial" panose="020B0604020202020204" pitchFamily="34" charset="0"/>
              <a:buChar char="•"/>
            </a:pPr>
            <a:r>
              <a:rPr lang="en-US" sz="850" b="1" dirty="0"/>
              <a:t>PLOT3D (.xyz, .q, .x, .vp3d)</a:t>
            </a:r>
          </a:p>
          <a:p>
            <a:pPr>
              <a:buFont typeface="Arial" panose="020B0604020202020204" pitchFamily="34" charset="0"/>
              <a:buChar char="•"/>
            </a:pPr>
            <a:r>
              <a:rPr lang="en-US" sz="850" b="1" dirty="0"/>
              <a:t>PLY Polygonal File Format</a:t>
            </a:r>
          </a:p>
          <a:p>
            <a:pPr>
              <a:buFont typeface="Arial" panose="020B0604020202020204" pitchFamily="34" charset="0"/>
              <a:buChar char="•"/>
            </a:pPr>
            <a:r>
              <a:rPr lang="en-US" sz="850" b="1" dirty="0"/>
              <a:t>PNG Image Files</a:t>
            </a:r>
          </a:p>
          <a:p>
            <a:pPr>
              <a:buFont typeface="Arial" panose="020B0604020202020204" pitchFamily="34" charset="0"/>
              <a:buChar char="•"/>
            </a:pPr>
            <a:r>
              <a:rPr lang="en-US" sz="850" b="1" dirty="0"/>
              <a:t>POP Ocean Files</a:t>
            </a:r>
          </a:p>
          <a:p>
            <a:pPr>
              <a:buFont typeface="Arial" panose="020B0604020202020204" pitchFamily="34" charset="0"/>
              <a:buChar char="•"/>
            </a:pPr>
            <a:r>
              <a:rPr lang="en-US" sz="850" b="1" dirty="0" err="1"/>
              <a:t>ParaDIS</a:t>
            </a:r>
            <a:r>
              <a:rPr lang="en-US" sz="850" b="1" dirty="0"/>
              <a:t> Files</a:t>
            </a:r>
          </a:p>
          <a:p>
            <a:pPr>
              <a:buFont typeface="Arial" panose="020B0604020202020204" pitchFamily="34" charset="0"/>
              <a:buChar char="•"/>
            </a:pPr>
            <a:r>
              <a:rPr lang="en-US" sz="850" b="1" dirty="0" err="1"/>
              <a:t>Phasta</a:t>
            </a:r>
            <a:r>
              <a:rPr lang="en-US" sz="850" b="1" dirty="0"/>
              <a:t> Files (.</a:t>
            </a:r>
            <a:r>
              <a:rPr lang="en-US" sz="850" b="1" dirty="0" err="1"/>
              <a:t>pht</a:t>
            </a:r>
            <a:r>
              <a:rPr lang="en-US" sz="850" b="1" dirty="0"/>
              <a:t>)</a:t>
            </a:r>
          </a:p>
          <a:p>
            <a:pPr>
              <a:buFont typeface="Arial" panose="020B0604020202020204" pitchFamily="34" charset="0"/>
              <a:buChar char="•"/>
            </a:pPr>
            <a:r>
              <a:rPr lang="en-US" sz="850" b="1" dirty="0"/>
              <a:t>Pixie Files (.h5)</a:t>
            </a:r>
          </a:p>
          <a:p>
            <a:pPr>
              <a:buFont typeface="Arial" panose="020B0604020202020204" pitchFamily="34" charset="0"/>
              <a:buChar char="•"/>
            </a:pPr>
            <a:r>
              <a:rPr lang="en-US" sz="850" b="1" dirty="0" err="1"/>
              <a:t>ProSTAR</a:t>
            </a:r>
            <a:r>
              <a:rPr lang="en-US" sz="850" b="1" dirty="0"/>
              <a:t> (.</a:t>
            </a:r>
            <a:r>
              <a:rPr lang="en-US" sz="850" b="1" dirty="0" err="1"/>
              <a:t>cel</a:t>
            </a:r>
            <a:r>
              <a:rPr lang="en-US" sz="850" b="1" dirty="0"/>
              <a:t>, .</a:t>
            </a:r>
            <a:r>
              <a:rPr lang="en-US" sz="850" b="1" dirty="0" err="1"/>
              <a:t>vrt</a:t>
            </a:r>
            <a:r>
              <a:rPr lang="en-US" sz="850" b="1" dirty="0"/>
              <a:t>)</a:t>
            </a:r>
          </a:p>
          <a:p>
            <a:pPr>
              <a:buFont typeface="Arial" panose="020B0604020202020204" pitchFamily="34" charset="0"/>
              <a:buChar char="•"/>
            </a:pPr>
            <a:r>
              <a:rPr lang="en-US" sz="850" b="1" dirty="0"/>
              <a:t>Protein Data Bank (.</a:t>
            </a:r>
            <a:r>
              <a:rPr lang="en-US" sz="850" b="1" dirty="0" err="1"/>
              <a:t>pdb</a:t>
            </a:r>
            <a:r>
              <a:rPr lang="en-US" sz="850" b="1" dirty="0"/>
              <a:t>, .</a:t>
            </a:r>
            <a:r>
              <a:rPr lang="en-US" sz="850" b="1" dirty="0" err="1"/>
              <a:t>ent</a:t>
            </a:r>
            <a:r>
              <a:rPr lang="en-US" sz="850" b="1" dirty="0"/>
              <a:t>, .</a:t>
            </a:r>
            <a:r>
              <a:rPr lang="en-US" sz="850" b="1" dirty="0" err="1"/>
              <a:t>pdb</a:t>
            </a:r>
            <a:r>
              <a:rPr lang="en-US" sz="850" b="1" dirty="0"/>
              <a:t>)</a:t>
            </a:r>
          </a:p>
          <a:p>
            <a:pPr>
              <a:buFont typeface="Arial" panose="020B0604020202020204" pitchFamily="34" charset="0"/>
              <a:buChar char="•"/>
            </a:pPr>
            <a:r>
              <a:rPr lang="en-US" sz="850" b="1" dirty="0"/>
              <a:t>Raw Image Files</a:t>
            </a:r>
          </a:p>
          <a:p>
            <a:pPr>
              <a:buFont typeface="Arial" panose="020B0604020202020204" pitchFamily="34" charset="0"/>
              <a:buChar char="•"/>
            </a:pPr>
            <a:r>
              <a:rPr lang="en-US" sz="850" b="1" dirty="0"/>
              <a:t>Raw NRRD image files (.</a:t>
            </a:r>
            <a:r>
              <a:rPr lang="en-US" sz="850" b="1" dirty="0" err="1"/>
              <a:t>nrrd</a:t>
            </a:r>
            <a:r>
              <a:rPr lang="en-US" sz="850" b="1" dirty="0"/>
              <a:t>)</a:t>
            </a:r>
          </a:p>
          <a:p>
            <a:pPr>
              <a:buFont typeface="Arial" panose="020B0604020202020204" pitchFamily="34" charset="0"/>
              <a:buChar char="•"/>
            </a:pPr>
            <a:r>
              <a:rPr lang="en-US" sz="850" b="1" dirty="0"/>
              <a:t>SAMRAI (.</a:t>
            </a:r>
            <a:r>
              <a:rPr lang="en-US" sz="850" b="1" dirty="0" err="1"/>
              <a:t>samrai</a:t>
            </a:r>
            <a:r>
              <a:rPr lang="en-US" sz="850" b="1" dirty="0"/>
              <a:t>) </a:t>
            </a:r>
          </a:p>
          <a:p>
            <a:pPr>
              <a:buFont typeface="Arial" panose="020B0604020202020204" pitchFamily="34" charset="0"/>
              <a:buChar char="•"/>
            </a:pPr>
            <a:r>
              <a:rPr lang="en-US" sz="850" b="1" dirty="0"/>
              <a:t>SAR (.SAR, .</a:t>
            </a:r>
            <a:r>
              <a:rPr lang="en-US" sz="850" b="1" dirty="0" err="1"/>
              <a:t>sar</a:t>
            </a:r>
            <a:r>
              <a:rPr lang="en-US" sz="850" b="1" dirty="0"/>
              <a:t>) </a:t>
            </a:r>
          </a:p>
          <a:p>
            <a:pPr>
              <a:buFont typeface="Arial" panose="020B0604020202020204" pitchFamily="34" charset="0"/>
              <a:buChar char="•"/>
            </a:pPr>
            <a:r>
              <a:rPr lang="en-US" sz="850" b="1" dirty="0"/>
              <a:t>SAS (.</a:t>
            </a:r>
            <a:r>
              <a:rPr lang="en-US" sz="850" b="1" dirty="0" err="1"/>
              <a:t>sasgeom</a:t>
            </a:r>
            <a:r>
              <a:rPr lang="en-US" sz="850" b="1" dirty="0"/>
              <a:t>, .</a:t>
            </a:r>
            <a:r>
              <a:rPr lang="en-US" sz="850" b="1" dirty="0" err="1"/>
              <a:t>sas</a:t>
            </a:r>
            <a:r>
              <a:rPr lang="en-US" sz="850" b="1" dirty="0"/>
              <a:t>, .</a:t>
            </a:r>
            <a:r>
              <a:rPr lang="en-US" sz="850" b="1" dirty="0" err="1"/>
              <a:t>sasdata</a:t>
            </a:r>
            <a:r>
              <a:rPr lang="en-US" sz="850" b="1" dirty="0"/>
              <a:t>) </a:t>
            </a:r>
          </a:p>
          <a:p>
            <a:pPr>
              <a:buFont typeface="Arial" panose="020B0604020202020204" pitchFamily="34" charset="0"/>
              <a:buChar char="•"/>
            </a:pPr>
            <a:r>
              <a:rPr lang="en-US" sz="850" b="1" dirty="0"/>
              <a:t>SESAME Tables</a:t>
            </a:r>
          </a:p>
          <a:p>
            <a:pPr>
              <a:buFont typeface="Arial" panose="020B0604020202020204" pitchFamily="34" charset="0"/>
              <a:buChar char="•"/>
            </a:pPr>
            <a:endParaRPr lang="en-US" sz="850" b="1" dirty="0"/>
          </a:p>
        </p:txBody>
      </p:sp>
      <p:sp>
        <p:nvSpPr>
          <p:cNvPr id="8" name="Content Placeholder 3"/>
          <p:cNvSpPr txBox="1">
            <a:spLocks/>
          </p:cNvSpPr>
          <p:nvPr/>
        </p:nvSpPr>
        <p:spPr bwMode="auto">
          <a:xfrm>
            <a:off x="6858000" y="762483"/>
            <a:ext cx="2286000" cy="414909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pPr>
              <a:buFont typeface="Arial" panose="020B0604020202020204" pitchFamily="34" charset="0"/>
              <a:buChar char="•"/>
            </a:pPr>
            <a:r>
              <a:rPr lang="en-US" sz="850" b="1" dirty="0"/>
              <a:t>SLAC </a:t>
            </a:r>
            <a:r>
              <a:rPr lang="en-US" sz="850" b="1" dirty="0" err="1"/>
              <a:t>netCDF</a:t>
            </a:r>
            <a:r>
              <a:rPr lang="en-US" sz="850" b="1" dirty="0"/>
              <a:t> mesh and mode data</a:t>
            </a:r>
          </a:p>
          <a:p>
            <a:pPr>
              <a:buFont typeface="Arial" panose="020B0604020202020204" pitchFamily="34" charset="0"/>
              <a:buChar char="•"/>
            </a:pPr>
            <a:r>
              <a:rPr lang="en-US" sz="850" b="1" dirty="0"/>
              <a:t>SLAC </a:t>
            </a:r>
            <a:r>
              <a:rPr lang="en-US" sz="850" b="1" dirty="0" err="1"/>
              <a:t>netCDF</a:t>
            </a:r>
            <a:r>
              <a:rPr lang="en-US" sz="850" b="1" dirty="0"/>
              <a:t> particle data</a:t>
            </a:r>
          </a:p>
          <a:p>
            <a:pPr>
              <a:buFont typeface="Arial" panose="020B0604020202020204" pitchFamily="34" charset="0"/>
              <a:buChar char="•"/>
            </a:pPr>
            <a:r>
              <a:rPr lang="en-US" sz="850" b="1" dirty="0"/>
              <a:t>Silo (.silo, .</a:t>
            </a:r>
            <a:r>
              <a:rPr lang="en-US" sz="850" b="1" dirty="0" err="1"/>
              <a:t>pdb</a:t>
            </a:r>
            <a:r>
              <a:rPr lang="en-US" sz="850" b="1" dirty="0"/>
              <a:t>)</a:t>
            </a:r>
          </a:p>
          <a:p>
            <a:pPr>
              <a:buFont typeface="Arial" panose="020B0604020202020204" pitchFamily="34" charset="0"/>
              <a:buChar char="•"/>
            </a:pPr>
            <a:r>
              <a:rPr lang="en-US" sz="850" b="1" dirty="0" err="1"/>
              <a:t>Spheral</a:t>
            </a:r>
            <a:r>
              <a:rPr lang="en-US" sz="850" b="1" dirty="0"/>
              <a:t> (.</a:t>
            </a:r>
            <a:r>
              <a:rPr lang="en-US" sz="850" b="1" dirty="0" err="1"/>
              <a:t>spheral</a:t>
            </a:r>
            <a:r>
              <a:rPr lang="en-US" sz="850" b="1" dirty="0"/>
              <a:t>, .</a:t>
            </a:r>
            <a:r>
              <a:rPr lang="en-US" sz="850" b="1" dirty="0" err="1"/>
              <a:t>sv</a:t>
            </a:r>
            <a:r>
              <a:rPr lang="en-US" sz="850" b="1" dirty="0"/>
              <a:t>)</a:t>
            </a:r>
          </a:p>
          <a:p>
            <a:pPr>
              <a:buFont typeface="Arial" panose="020B0604020202020204" pitchFamily="34" charset="0"/>
              <a:buChar char="•"/>
            </a:pPr>
            <a:r>
              <a:rPr lang="en-US" sz="850" b="1" dirty="0" err="1"/>
              <a:t>SpyPlot</a:t>
            </a:r>
            <a:r>
              <a:rPr lang="en-US" sz="850" b="1" dirty="0"/>
              <a:t> CTH</a:t>
            </a:r>
          </a:p>
          <a:p>
            <a:pPr>
              <a:buFont typeface="Arial" panose="020B0604020202020204" pitchFamily="34" charset="0"/>
              <a:buChar char="•"/>
            </a:pPr>
            <a:r>
              <a:rPr lang="en-US" sz="850" b="1" dirty="0" err="1"/>
              <a:t>SpyPlot</a:t>
            </a:r>
            <a:r>
              <a:rPr lang="en-US" sz="850" b="1" dirty="0"/>
              <a:t> (.case)</a:t>
            </a:r>
          </a:p>
          <a:p>
            <a:pPr>
              <a:buFont typeface="Arial" panose="020B0604020202020204" pitchFamily="34" charset="0"/>
              <a:buChar char="•"/>
            </a:pPr>
            <a:r>
              <a:rPr lang="en-US" sz="850" b="1" dirty="0" err="1"/>
              <a:t>SpyPlot</a:t>
            </a:r>
            <a:r>
              <a:rPr lang="en-US" sz="850" b="1" dirty="0"/>
              <a:t> History (.</a:t>
            </a:r>
            <a:r>
              <a:rPr lang="en-US" sz="850" b="1" dirty="0" err="1"/>
              <a:t>hscth</a:t>
            </a:r>
            <a:r>
              <a:rPr lang="en-US" sz="850" b="1" dirty="0"/>
              <a:t>)</a:t>
            </a:r>
          </a:p>
          <a:p>
            <a:pPr>
              <a:buFont typeface="Arial" panose="020B0604020202020204" pitchFamily="34" charset="0"/>
              <a:buChar char="•"/>
            </a:pPr>
            <a:r>
              <a:rPr lang="en-US" sz="850" b="1" dirty="0"/>
              <a:t>Stereo Lithography (.</a:t>
            </a:r>
            <a:r>
              <a:rPr lang="en-US" sz="850" b="1" dirty="0" err="1"/>
              <a:t>stl</a:t>
            </a:r>
            <a:r>
              <a:rPr lang="en-US" sz="850" b="1" dirty="0"/>
              <a:t>)</a:t>
            </a:r>
          </a:p>
          <a:p>
            <a:pPr>
              <a:buFont typeface="Arial" panose="020B0604020202020204" pitchFamily="34" charset="0"/>
              <a:buChar char="•"/>
            </a:pPr>
            <a:r>
              <a:rPr lang="en-US" sz="850" b="1" dirty="0"/>
              <a:t>TFT Files</a:t>
            </a:r>
          </a:p>
          <a:p>
            <a:pPr>
              <a:buFont typeface="Arial" panose="020B0604020202020204" pitchFamily="34" charset="0"/>
              <a:buChar char="•"/>
            </a:pPr>
            <a:r>
              <a:rPr lang="en-US" sz="850" b="1" dirty="0"/>
              <a:t>TIFF Image Files</a:t>
            </a:r>
          </a:p>
          <a:p>
            <a:pPr>
              <a:buFont typeface="Arial" panose="020B0604020202020204" pitchFamily="34" charset="0"/>
              <a:buChar char="•"/>
            </a:pPr>
            <a:r>
              <a:rPr lang="en-US" sz="850" b="1" dirty="0" err="1"/>
              <a:t>TSurf</a:t>
            </a:r>
            <a:r>
              <a:rPr lang="en-US" sz="850" b="1" dirty="0"/>
              <a:t> Files</a:t>
            </a:r>
          </a:p>
          <a:p>
            <a:pPr>
              <a:buFont typeface="Arial" panose="020B0604020202020204" pitchFamily="34" charset="0"/>
              <a:buChar char="•"/>
            </a:pPr>
            <a:r>
              <a:rPr lang="en-US" sz="850" b="1" dirty="0" err="1"/>
              <a:t>Tecplot</a:t>
            </a:r>
            <a:r>
              <a:rPr lang="en-US" sz="850" b="1" dirty="0"/>
              <a:t> ASCII (.</a:t>
            </a:r>
            <a:r>
              <a:rPr lang="en-US" sz="850" b="1" dirty="0" err="1"/>
              <a:t>tec</a:t>
            </a:r>
            <a:r>
              <a:rPr lang="en-US" sz="850" b="1" dirty="0"/>
              <a:t>, .</a:t>
            </a:r>
            <a:r>
              <a:rPr lang="en-US" sz="850" b="1" dirty="0" err="1"/>
              <a:t>tp</a:t>
            </a:r>
            <a:r>
              <a:rPr lang="en-US" sz="850" b="1" dirty="0"/>
              <a:t>)</a:t>
            </a:r>
          </a:p>
          <a:p>
            <a:pPr>
              <a:buFont typeface="Arial" panose="020B0604020202020204" pitchFamily="34" charset="0"/>
              <a:buChar char="•"/>
            </a:pPr>
            <a:r>
              <a:rPr lang="en-US" sz="850" b="1" dirty="0" err="1"/>
              <a:t>Tecplot</a:t>
            </a:r>
            <a:r>
              <a:rPr lang="en-US" sz="850" b="1" dirty="0"/>
              <a:t> Binary (.</a:t>
            </a:r>
            <a:r>
              <a:rPr lang="en-US" sz="850" b="1" dirty="0" err="1"/>
              <a:t>plt</a:t>
            </a:r>
            <a:r>
              <a:rPr lang="en-US" sz="850" b="1" dirty="0"/>
              <a:t>)</a:t>
            </a:r>
          </a:p>
          <a:p>
            <a:pPr>
              <a:buFont typeface="Arial" panose="020B0604020202020204" pitchFamily="34" charset="0"/>
              <a:buChar char="•"/>
            </a:pPr>
            <a:r>
              <a:rPr lang="en-US" sz="850" b="1" dirty="0"/>
              <a:t>Tetrad (.hdf5, .h5)</a:t>
            </a:r>
          </a:p>
          <a:p>
            <a:pPr>
              <a:buFont typeface="Arial" panose="020B0604020202020204" pitchFamily="34" charset="0"/>
              <a:buChar char="•"/>
            </a:pPr>
            <a:r>
              <a:rPr lang="en-US" sz="850" b="1" dirty="0"/>
              <a:t>UNIC (.h5) </a:t>
            </a:r>
          </a:p>
          <a:p>
            <a:pPr>
              <a:buFont typeface="Arial" panose="020B0604020202020204" pitchFamily="34" charset="0"/>
              <a:buChar char="•"/>
            </a:pPr>
            <a:r>
              <a:rPr lang="en-US" sz="850" b="1" dirty="0"/>
              <a:t>VASP CHGCA (.CHG)</a:t>
            </a:r>
          </a:p>
          <a:p>
            <a:pPr>
              <a:buFont typeface="Arial" panose="020B0604020202020204" pitchFamily="34" charset="0"/>
              <a:buChar char="•"/>
            </a:pPr>
            <a:r>
              <a:rPr lang="en-US" sz="850" b="1" dirty="0"/>
              <a:t>VASP OUT (.OUT) </a:t>
            </a:r>
          </a:p>
          <a:p>
            <a:pPr>
              <a:buFont typeface="Arial" panose="020B0604020202020204" pitchFamily="34" charset="0"/>
              <a:buChar char="•"/>
            </a:pPr>
            <a:r>
              <a:rPr lang="en-US" sz="850" b="1" dirty="0"/>
              <a:t>VASP POSTCAR (.POS) </a:t>
            </a:r>
          </a:p>
          <a:p>
            <a:pPr>
              <a:buFont typeface="Arial" panose="020B0604020202020204" pitchFamily="34" charset="0"/>
              <a:buChar char="•"/>
            </a:pPr>
            <a:r>
              <a:rPr lang="en-US" sz="850" b="1" dirty="0"/>
              <a:t>VPIC (.</a:t>
            </a:r>
            <a:r>
              <a:rPr lang="en-US" sz="850" b="1" dirty="0" err="1"/>
              <a:t>vpc</a:t>
            </a:r>
            <a:r>
              <a:rPr lang="en-US" sz="850" b="1" dirty="0"/>
              <a:t>)</a:t>
            </a:r>
          </a:p>
          <a:p>
            <a:pPr>
              <a:buFont typeface="Arial" panose="020B0604020202020204" pitchFamily="34" charset="0"/>
              <a:buChar char="•"/>
            </a:pPr>
            <a:r>
              <a:rPr lang="en-US" sz="850" b="1" dirty="0"/>
              <a:t>VRML (.</a:t>
            </a:r>
            <a:r>
              <a:rPr lang="en-US" sz="850" b="1" dirty="0" err="1"/>
              <a:t>wrl</a:t>
            </a:r>
            <a:r>
              <a:rPr lang="en-US" sz="850" b="1" dirty="0"/>
              <a:t>)</a:t>
            </a:r>
          </a:p>
          <a:p>
            <a:pPr>
              <a:buFont typeface="Arial" panose="020B0604020202020204" pitchFamily="34" charset="0"/>
              <a:buChar char="•"/>
            </a:pPr>
            <a:r>
              <a:rPr lang="en-US" sz="850" b="1" dirty="0" err="1"/>
              <a:t>Velodyne</a:t>
            </a:r>
            <a:r>
              <a:rPr lang="en-US" sz="850" b="1" dirty="0"/>
              <a:t> (.</a:t>
            </a:r>
            <a:r>
              <a:rPr lang="en-US" sz="850" b="1" dirty="0" err="1"/>
              <a:t>vld</a:t>
            </a:r>
            <a:r>
              <a:rPr lang="en-US" sz="850" b="1" dirty="0"/>
              <a:t>, .</a:t>
            </a:r>
            <a:r>
              <a:rPr lang="en-US" sz="850" b="1" dirty="0" err="1"/>
              <a:t>rst</a:t>
            </a:r>
            <a:r>
              <a:rPr lang="en-US" sz="850" b="1" dirty="0"/>
              <a:t>)</a:t>
            </a:r>
          </a:p>
          <a:p>
            <a:pPr>
              <a:buFont typeface="Arial" panose="020B0604020202020204" pitchFamily="34" charset="0"/>
              <a:buChar char="•"/>
            </a:pPr>
            <a:r>
              <a:rPr lang="en-US" sz="850" b="1" dirty="0" err="1"/>
              <a:t>VizSchema</a:t>
            </a:r>
            <a:r>
              <a:rPr lang="en-US" sz="850" b="1" dirty="0"/>
              <a:t> (.h5, .vsh5)</a:t>
            </a:r>
          </a:p>
          <a:p>
            <a:pPr>
              <a:buFont typeface="Arial" panose="020B0604020202020204" pitchFamily="34" charset="0"/>
              <a:buChar char="•"/>
            </a:pPr>
            <a:r>
              <a:rPr lang="en-US" sz="850" b="1" dirty="0" err="1"/>
              <a:t>Wavefront</a:t>
            </a:r>
            <a:r>
              <a:rPr lang="en-US" sz="850" b="1" dirty="0"/>
              <a:t> Polygonal Data (.</a:t>
            </a:r>
            <a:r>
              <a:rPr lang="en-US" sz="850" b="1" dirty="0" err="1"/>
              <a:t>obj</a:t>
            </a:r>
            <a:r>
              <a:rPr lang="en-US" sz="850" b="1" dirty="0"/>
              <a:t>)</a:t>
            </a:r>
          </a:p>
          <a:p>
            <a:pPr>
              <a:buFont typeface="Arial" panose="020B0604020202020204" pitchFamily="34" charset="0"/>
              <a:buChar char="•"/>
            </a:pPr>
            <a:r>
              <a:rPr lang="en-US" sz="850" b="1" dirty="0" err="1"/>
              <a:t>WindBlade</a:t>
            </a:r>
            <a:r>
              <a:rPr lang="en-US" sz="850" b="1" dirty="0"/>
              <a:t> (.wind)</a:t>
            </a:r>
          </a:p>
          <a:p>
            <a:pPr>
              <a:buFont typeface="Arial" panose="020B0604020202020204" pitchFamily="34" charset="0"/>
              <a:buChar char="•"/>
            </a:pPr>
            <a:r>
              <a:rPr lang="en-US" sz="850" b="1" dirty="0"/>
              <a:t>XDMF and hdf5 (.</a:t>
            </a:r>
            <a:r>
              <a:rPr lang="en-US" sz="850" b="1" dirty="0" err="1"/>
              <a:t>xmf</a:t>
            </a:r>
            <a:r>
              <a:rPr lang="en-US" sz="850" b="1" dirty="0"/>
              <a:t>, .</a:t>
            </a:r>
            <a:r>
              <a:rPr lang="en-US" sz="850" b="1" dirty="0" err="1"/>
              <a:t>xdmf</a:t>
            </a:r>
            <a:r>
              <a:rPr lang="en-US" sz="850" b="1" dirty="0"/>
              <a:t>)</a:t>
            </a:r>
          </a:p>
          <a:p>
            <a:pPr>
              <a:buFont typeface="Arial" panose="020B0604020202020204" pitchFamily="34" charset="0"/>
              <a:buChar char="•"/>
            </a:pPr>
            <a:r>
              <a:rPr lang="en-US" sz="850" b="1" dirty="0" err="1"/>
              <a:t>XMol</a:t>
            </a:r>
            <a:r>
              <a:rPr lang="en-US" sz="850" b="1" dirty="0"/>
              <a:t> Molecule</a:t>
            </a:r>
          </a:p>
          <a:p>
            <a:pPr>
              <a:buFont typeface="Arial" panose="020B0604020202020204" pitchFamily="34" charset="0"/>
              <a:buChar char="•"/>
            </a:pPr>
            <a:endParaRPr lang="en-US" sz="850" b="1" dirty="0"/>
          </a:p>
        </p:txBody>
      </p:sp>
    </p:spTree>
    <p:extLst>
      <p:ext uri="{BB962C8B-B14F-4D97-AF65-F5344CB8AC3E}">
        <p14:creationId xmlns:p14="http://schemas.microsoft.com/office/powerpoint/2010/main" val="47047827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Data Import:</a:t>
            </a:r>
            <a:br>
              <a:rPr lang="en-US" dirty="0" smtClean="0"/>
            </a:br>
            <a:r>
              <a:rPr lang="en-US" dirty="0" smtClean="0"/>
              <a:t>Prototype with Python</a:t>
            </a:r>
            <a:endParaRPr lang="en-US" dirty="0"/>
          </a:p>
        </p:txBody>
      </p:sp>
      <p:sp>
        <p:nvSpPr>
          <p:cNvPr id="3" name="Content Placeholder 2"/>
          <p:cNvSpPr>
            <a:spLocks noGrp="1"/>
          </p:cNvSpPr>
          <p:nvPr>
            <p:ph sz="half" idx="1"/>
          </p:nvPr>
        </p:nvSpPr>
        <p:spPr>
          <a:xfrm>
            <a:off x="683568" y="1429452"/>
            <a:ext cx="3810000" cy="2724894"/>
          </a:xfrm>
        </p:spPr>
        <p:txBody>
          <a:bodyPr/>
          <a:lstStyle/>
          <a:p>
            <a:r>
              <a:rPr lang="en-US" sz="1400" dirty="0" smtClean="0"/>
              <a:t>A “programmable source” lets you program data readers right in the GUI.</a:t>
            </a:r>
          </a:p>
          <a:p>
            <a:r>
              <a:rPr lang="en-US" sz="1400" dirty="0" smtClean="0"/>
              <a:t>Uses wrappings for the basic VTK classes.</a:t>
            </a:r>
          </a:p>
          <a:p>
            <a:r>
              <a:rPr lang="en-US" sz="1400" dirty="0" smtClean="0"/>
              <a:t>Good for prototyping readers.</a:t>
            </a:r>
          </a:p>
          <a:p>
            <a:r>
              <a:rPr lang="en-US" sz="1400" dirty="0" smtClean="0"/>
              <a:t>Can be used also to export data to a custom file format</a:t>
            </a:r>
            <a:endParaRPr lang="en-US" sz="1400" dirty="0"/>
          </a:p>
        </p:txBody>
      </p:sp>
      <p:pic>
        <p:nvPicPr>
          <p:cNvPr id="5" name="Picture 4"/>
          <p:cNvPicPr>
            <a:picLocks noChangeAspect="1"/>
          </p:cNvPicPr>
          <p:nvPr/>
        </p:nvPicPr>
        <p:blipFill>
          <a:blip r:embed="rId2"/>
          <a:stretch>
            <a:fillRect/>
          </a:stretch>
        </p:blipFill>
        <p:spPr>
          <a:xfrm>
            <a:off x="5508104" y="1203598"/>
            <a:ext cx="3236168" cy="2878740"/>
          </a:xfrm>
          <a:prstGeom prst="rect">
            <a:avLst/>
          </a:prstGeom>
        </p:spPr>
      </p:pic>
    </p:spTree>
    <p:extLst>
      <p:ext uri="{BB962C8B-B14F-4D97-AF65-F5344CB8AC3E}">
        <p14:creationId xmlns:p14="http://schemas.microsoft.com/office/powerpoint/2010/main" val="113999944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1865590"/>
            <a:ext cx="184731" cy="369332"/>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tretch>
            <a:fillRect/>
          </a:stretch>
        </p:blipFill>
        <p:spPr bwMode="auto">
          <a:xfrm>
            <a:off x="3429001" y="2000250"/>
            <a:ext cx="2190750" cy="1809750"/>
          </a:xfrm>
          <a:prstGeom prst="rect">
            <a:avLst/>
          </a:prstGeom>
          <a:noFill/>
          <a:ln w="9525">
            <a:noFill/>
            <a:miter lim="800000"/>
            <a:headEnd/>
            <a:tailEnd/>
          </a:ln>
        </p:spPr>
      </p:pic>
      <p:sp>
        <p:nvSpPr>
          <p:cNvPr id="64518" name="Freeform 10"/>
          <p:cNvSpPr>
            <a:spLocks noEditPoints="1"/>
          </p:cNvSpPr>
          <p:nvPr/>
        </p:nvSpPr>
        <p:spPr bwMode="auto">
          <a:xfrm>
            <a:off x="2743200" y="2114550"/>
            <a:ext cx="800100" cy="5715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4299942"/>
            <a:ext cx="9048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0814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228850"/>
            <a:ext cx="4349154" cy="2800350"/>
            <a:chOff x="1600200" y="2971800"/>
            <a:chExt cx="5897880" cy="3733800"/>
          </a:xfrm>
        </p:grpSpPr>
        <p:pic>
          <p:nvPicPr>
            <p:cNvPr id="66579" name="Picture 22" descr="DataRepresentation1.png"/>
            <p:cNvPicPr>
              <a:picLocks noChangeAspect="1"/>
            </p:cNvPicPr>
            <p:nvPr/>
          </p:nvPicPr>
          <p:blipFill>
            <a:blip r:embed="rId3"/>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4"/>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5"/>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6"/>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184666"/>
            <a:ext cx="184731" cy="369332"/>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98703"/>
            <a:ext cx="184731" cy="369332"/>
          </a:xfrm>
          <a:prstGeom prst="rect">
            <a:avLst/>
          </a:prstGeom>
          <a:noFill/>
          <a:ln w="12700">
            <a:noFill/>
            <a:miter lim="800000"/>
            <a:headEnd/>
            <a:tailEnd/>
          </a:ln>
        </p:spPr>
        <p:txBody>
          <a:bodyPr wrap="none" anchor="ctr">
            <a:spAutoFit/>
          </a:bodyPr>
          <a:lstStyle/>
          <a:p>
            <a:endParaRPr lang="en-US"/>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75204" y="1287617"/>
            <a:ext cx="7848872" cy="457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5"/>
          <p:cNvGrpSpPr>
            <a:grpSpLocks noChangeAspect="1"/>
          </p:cNvGrpSpPr>
          <p:nvPr/>
        </p:nvGrpSpPr>
        <p:grpSpPr bwMode="auto">
          <a:xfrm>
            <a:off x="481542" y="754756"/>
            <a:ext cx="7718425" cy="1406525"/>
            <a:chOff x="300" y="353"/>
            <a:chExt cx="4862" cy="886"/>
          </a:xfrm>
        </p:grpSpPr>
        <p:sp>
          <p:nvSpPr>
            <p:cNvPr id="5" name="Rectangle 6"/>
            <p:cNvSpPr>
              <a:spLocks noChangeArrowheads="1"/>
            </p:cNvSpPr>
            <p:nvPr/>
          </p:nvSpPr>
          <p:spPr bwMode="auto">
            <a:xfrm>
              <a:off x="300" y="353"/>
              <a:ext cx="11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356" y="353"/>
              <a:ext cx="651"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oggle Color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444" y="466"/>
              <a:ext cx="421"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Legend</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9"/>
            <p:cNvSpPr>
              <a:spLocks noChangeArrowheads="1"/>
            </p:cNvSpPr>
            <p:nvPr/>
          </p:nvSpPr>
          <p:spPr bwMode="auto">
            <a:xfrm>
              <a:off x="2220" y="353"/>
              <a:ext cx="452"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Mapped</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2217" y="466"/>
              <a:ext cx="45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rgbClr val="FF2700"/>
                  </a:solidFill>
                  <a:effectLst/>
                  <a:latin typeface="Arial" pitchFamily="34" charset="0"/>
                  <a:cs typeface="Arial" pitchFamily="34" charset="0"/>
                </a:rPr>
                <a:t>Variable</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4356" y="466"/>
              <a:ext cx="806"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Representation</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3350" y="353"/>
              <a:ext cx="124"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V</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3419" y="353"/>
              <a:ext cx="29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ector</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3219" y="466"/>
              <a:ext cx="62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Component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775" y="977"/>
              <a:ext cx="242"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rgbClr val="FF2700"/>
                  </a:solidFill>
                  <a:effectLst/>
                  <a:latin typeface="Arial" pitchFamily="34" charset="0"/>
                  <a:cs typeface="Arial" pitchFamily="34" charset="0"/>
                </a:rPr>
                <a:t>Edit</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709" y="1089"/>
              <a:ext cx="373"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err="1" smtClean="0">
                  <a:ln>
                    <a:noFill/>
                  </a:ln>
                  <a:solidFill>
                    <a:srgbClr val="FF2700"/>
                  </a:solidFill>
                  <a:effectLst/>
                  <a:latin typeface="Arial" pitchFamily="34" charset="0"/>
                  <a:cs typeface="Arial" pitchFamily="34" charset="0"/>
                </a:rPr>
                <a:t>Colors</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1002" y="353"/>
              <a:ext cx="68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Reset Scalar</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1157" y="466"/>
              <a:ext cx="37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FF2700"/>
                  </a:solidFill>
                  <a:effectLst/>
                  <a:latin typeface="Arial" pitchFamily="34" charset="0"/>
                  <a:cs typeface="Arial" pitchFamily="34" charset="0"/>
                </a:rPr>
                <a:t>Range</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Freeform 19"/>
            <p:cNvSpPr>
              <a:spLocks/>
            </p:cNvSpPr>
            <p:nvPr/>
          </p:nvSpPr>
          <p:spPr bwMode="auto">
            <a:xfrm>
              <a:off x="578" y="591"/>
              <a:ext cx="52" cy="144"/>
            </a:xfrm>
            <a:custGeom>
              <a:avLst/>
              <a:gdLst>
                <a:gd name="T0" fmla="*/ 88 w 88"/>
                <a:gd name="T1" fmla="*/ 0 h 239"/>
                <a:gd name="T2" fmla="*/ 88 w 88"/>
                <a:gd name="T3" fmla="*/ 0 h 239"/>
                <a:gd name="T4" fmla="*/ 0 w 88"/>
                <a:gd name="T5" fmla="*/ 239 h 239"/>
              </a:gdLst>
              <a:ahLst/>
              <a:cxnLst>
                <a:cxn ang="0">
                  <a:pos x="T0" y="T1"/>
                </a:cxn>
                <a:cxn ang="0">
                  <a:pos x="T2" y="T3"/>
                </a:cxn>
                <a:cxn ang="0">
                  <a:pos x="T4" y="T5"/>
                </a:cxn>
              </a:cxnLst>
              <a:rect l="0" t="0" r="r" b="b"/>
              <a:pathLst>
                <a:path w="88" h="239">
                  <a:moveTo>
                    <a:pt x="88" y="0"/>
                  </a:moveTo>
                  <a:lnTo>
                    <a:pt x="88" y="0"/>
                  </a:lnTo>
                  <a:lnTo>
                    <a:pt x="0" y="239"/>
                  </a:lnTo>
                </a:path>
              </a:pathLst>
            </a:custGeom>
            <a:noFill/>
            <a:ln w="12700" cap="flat">
              <a:solidFill>
                <a:srgbClr val="FF2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Freeform 20"/>
            <p:cNvSpPr>
              <a:spLocks/>
            </p:cNvSpPr>
            <p:nvPr/>
          </p:nvSpPr>
          <p:spPr bwMode="auto">
            <a:xfrm>
              <a:off x="871" y="836"/>
              <a:ext cx="0" cy="145"/>
            </a:xfrm>
            <a:custGeom>
              <a:avLst/>
              <a:gdLst>
                <a:gd name="T0" fmla="*/ 240 h 240"/>
                <a:gd name="T1" fmla="*/ 240 h 240"/>
                <a:gd name="T2" fmla="*/ 0 h 240"/>
              </a:gdLst>
              <a:ahLst/>
              <a:cxnLst>
                <a:cxn ang="0">
                  <a:pos x="0" y="T0"/>
                </a:cxn>
                <a:cxn ang="0">
                  <a:pos x="0" y="T1"/>
                </a:cxn>
                <a:cxn ang="0">
                  <a:pos x="0" y="T2"/>
                </a:cxn>
              </a:cxnLst>
              <a:rect l="0" t="0" r="r" b="b"/>
              <a:pathLst>
                <a:path h="240">
                  <a:moveTo>
                    <a:pt x="0" y="240"/>
                  </a:moveTo>
                  <a:lnTo>
                    <a:pt x="0" y="240"/>
                  </a:lnTo>
                  <a:lnTo>
                    <a:pt x="0" y="0"/>
                  </a:lnTo>
                </a:path>
              </a:pathLst>
            </a:custGeom>
            <a:noFill/>
            <a:ln w="12700" cap="flat">
              <a:solidFill>
                <a:srgbClr val="FF2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Freeform 21"/>
            <p:cNvSpPr>
              <a:spLocks/>
            </p:cNvSpPr>
            <p:nvPr/>
          </p:nvSpPr>
          <p:spPr bwMode="auto">
            <a:xfrm>
              <a:off x="1207" y="591"/>
              <a:ext cx="47" cy="142"/>
            </a:xfrm>
            <a:custGeom>
              <a:avLst/>
              <a:gdLst>
                <a:gd name="T0" fmla="*/ 78 w 78"/>
                <a:gd name="T1" fmla="*/ 0 h 235"/>
                <a:gd name="T2" fmla="*/ 78 w 78"/>
                <a:gd name="T3" fmla="*/ 0 h 235"/>
                <a:gd name="T4" fmla="*/ 0 w 78"/>
                <a:gd name="T5" fmla="*/ 235 h 235"/>
              </a:gdLst>
              <a:ahLst/>
              <a:cxnLst>
                <a:cxn ang="0">
                  <a:pos x="T0" y="T1"/>
                </a:cxn>
                <a:cxn ang="0">
                  <a:pos x="T2" y="T3"/>
                </a:cxn>
                <a:cxn ang="0">
                  <a:pos x="T4" y="T5"/>
                </a:cxn>
              </a:cxnLst>
              <a:rect l="0" t="0" r="r" b="b"/>
              <a:pathLst>
                <a:path w="78" h="235">
                  <a:moveTo>
                    <a:pt x="78" y="0"/>
                  </a:moveTo>
                  <a:lnTo>
                    <a:pt x="78" y="0"/>
                  </a:lnTo>
                  <a:lnTo>
                    <a:pt x="0" y="235"/>
                  </a:lnTo>
                </a:path>
              </a:pathLst>
            </a:custGeom>
            <a:noFill/>
            <a:ln w="12700" cap="flat">
              <a:solidFill>
                <a:srgbClr val="FF2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Freeform 22"/>
            <p:cNvSpPr>
              <a:spLocks/>
            </p:cNvSpPr>
            <p:nvPr/>
          </p:nvSpPr>
          <p:spPr bwMode="auto">
            <a:xfrm>
              <a:off x="2422" y="591"/>
              <a:ext cx="0" cy="142"/>
            </a:xfrm>
            <a:custGeom>
              <a:avLst/>
              <a:gdLst>
                <a:gd name="T0" fmla="*/ 0 h 235"/>
                <a:gd name="T1" fmla="*/ 0 h 235"/>
                <a:gd name="T2" fmla="*/ 235 h 235"/>
              </a:gdLst>
              <a:ahLst/>
              <a:cxnLst>
                <a:cxn ang="0">
                  <a:pos x="0" y="T0"/>
                </a:cxn>
                <a:cxn ang="0">
                  <a:pos x="0" y="T1"/>
                </a:cxn>
                <a:cxn ang="0">
                  <a:pos x="0" y="T2"/>
                </a:cxn>
              </a:cxnLst>
              <a:rect l="0" t="0" r="r" b="b"/>
              <a:pathLst>
                <a:path h="235">
                  <a:moveTo>
                    <a:pt x="0" y="0"/>
                  </a:moveTo>
                  <a:lnTo>
                    <a:pt x="0" y="0"/>
                  </a:lnTo>
                  <a:lnTo>
                    <a:pt x="0" y="235"/>
                  </a:lnTo>
                </a:path>
              </a:pathLst>
            </a:custGeom>
            <a:noFill/>
            <a:ln w="12700" cap="flat">
              <a:solidFill>
                <a:srgbClr val="FF2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Freeform 23"/>
            <p:cNvSpPr>
              <a:spLocks/>
            </p:cNvSpPr>
            <p:nvPr/>
          </p:nvSpPr>
          <p:spPr bwMode="auto">
            <a:xfrm>
              <a:off x="3508" y="591"/>
              <a:ext cx="1" cy="142"/>
            </a:xfrm>
            <a:custGeom>
              <a:avLst/>
              <a:gdLst>
                <a:gd name="T0" fmla="*/ 2 w 2"/>
                <a:gd name="T1" fmla="*/ 0 h 235"/>
                <a:gd name="T2" fmla="*/ 2 w 2"/>
                <a:gd name="T3" fmla="*/ 0 h 235"/>
                <a:gd name="T4" fmla="*/ 0 w 2"/>
                <a:gd name="T5" fmla="*/ 235 h 235"/>
              </a:gdLst>
              <a:ahLst/>
              <a:cxnLst>
                <a:cxn ang="0">
                  <a:pos x="T0" y="T1"/>
                </a:cxn>
                <a:cxn ang="0">
                  <a:pos x="T2" y="T3"/>
                </a:cxn>
                <a:cxn ang="0">
                  <a:pos x="T4" y="T5"/>
                </a:cxn>
              </a:cxnLst>
              <a:rect l="0" t="0" r="r" b="b"/>
              <a:pathLst>
                <a:path w="2" h="235">
                  <a:moveTo>
                    <a:pt x="2" y="0"/>
                  </a:moveTo>
                  <a:lnTo>
                    <a:pt x="2" y="0"/>
                  </a:lnTo>
                  <a:lnTo>
                    <a:pt x="0" y="235"/>
                  </a:lnTo>
                </a:path>
              </a:pathLst>
            </a:custGeom>
            <a:noFill/>
            <a:ln w="12700" cap="flat">
              <a:solidFill>
                <a:srgbClr val="FF2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Freeform 24"/>
            <p:cNvSpPr>
              <a:spLocks/>
            </p:cNvSpPr>
            <p:nvPr/>
          </p:nvSpPr>
          <p:spPr bwMode="auto">
            <a:xfrm>
              <a:off x="4734" y="591"/>
              <a:ext cx="3" cy="142"/>
            </a:xfrm>
            <a:custGeom>
              <a:avLst/>
              <a:gdLst>
                <a:gd name="T0" fmla="*/ 4 w 4"/>
                <a:gd name="T1" fmla="*/ 0 h 235"/>
                <a:gd name="T2" fmla="*/ 4 w 4"/>
                <a:gd name="T3" fmla="*/ 0 h 235"/>
                <a:gd name="T4" fmla="*/ 0 w 4"/>
                <a:gd name="T5" fmla="*/ 235 h 235"/>
              </a:gdLst>
              <a:ahLst/>
              <a:cxnLst>
                <a:cxn ang="0">
                  <a:pos x="T0" y="T1"/>
                </a:cxn>
                <a:cxn ang="0">
                  <a:pos x="T2" y="T3"/>
                </a:cxn>
                <a:cxn ang="0">
                  <a:pos x="T4" y="T5"/>
                </a:cxn>
              </a:cxnLst>
              <a:rect l="0" t="0" r="r" b="b"/>
              <a:pathLst>
                <a:path w="4" h="235">
                  <a:moveTo>
                    <a:pt x="4" y="0"/>
                  </a:moveTo>
                  <a:lnTo>
                    <a:pt x="4" y="0"/>
                  </a:lnTo>
                  <a:lnTo>
                    <a:pt x="0" y="235"/>
                  </a:lnTo>
                </a:path>
              </a:pathLst>
            </a:custGeom>
            <a:noFill/>
            <a:ln w="12700" cap="flat">
              <a:solidFill>
                <a:srgbClr val="FF2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Rectangle 25"/>
            <p:cNvSpPr>
              <a:spLocks noChangeArrowheads="1"/>
            </p:cNvSpPr>
            <p:nvPr/>
          </p:nvSpPr>
          <p:spPr bwMode="auto">
            <a:xfrm>
              <a:off x="1195" y="977"/>
              <a:ext cx="784"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rgbClr val="FF2700"/>
                  </a:solidFill>
                  <a:effectLst/>
                  <a:latin typeface="Arial" pitchFamily="34" charset="0"/>
                  <a:cs typeface="Arial" pitchFamily="34" charset="0"/>
                </a:rPr>
                <a:t>Custom </a:t>
              </a:r>
              <a:r>
                <a:rPr kumimoji="0" lang="fr-FR" altLang="fr-FR" sz="1400" b="0" i="0" u="none" strike="noStrike" cap="none" normalizeH="0" baseline="0" dirty="0" err="1" smtClean="0">
                  <a:ln>
                    <a:noFill/>
                  </a:ln>
                  <a:solidFill>
                    <a:srgbClr val="FF2700"/>
                  </a:solidFill>
                  <a:effectLst/>
                  <a:latin typeface="Arial" pitchFamily="34" charset="0"/>
                  <a:cs typeface="Arial" pitchFamily="34" charset="0"/>
                </a:rPr>
                <a:t>Scalar</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26"/>
            <p:cNvSpPr>
              <a:spLocks noChangeArrowheads="1"/>
            </p:cNvSpPr>
            <p:nvPr/>
          </p:nvSpPr>
          <p:spPr bwMode="auto">
            <a:xfrm>
              <a:off x="1398" y="1089"/>
              <a:ext cx="37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rgbClr val="FF2700"/>
                  </a:solidFill>
                  <a:effectLst/>
                  <a:latin typeface="Arial" pitchFamily="34" charset="0"/>
                  <a:cs typeface="Arial" pitchFamily="34" charset="0"/>
                </a:rPr>
                <a:t>Range</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Freeform 27"/>
            <p:cNvSpPr>
              <a:spLocks/>
            </p:cNvSpPr>
            <p:nvPr/>
          </p:nvSpPr>
          <p:spPr bwMode="auto">
            <a:xfrm flipH="1">
              <a:off x="1548" y="927"/>
              <a:ext cx="29" cy="73"/>
            </a:xfrm>
            <a:custGeom>
              <a:avLst/>
              <a:gdLst>
                <a:gd name="T0" fmla="*/ 240 h 240"/>
                <a:gd name="T1" fmla="*/ 240 h 240"/>
                <a:gd name="T2" fmla="*/ 0 h 240"/>
              </a:gdLst>
              <a:ahLst/>
              <a:cxnLst>
                <a:cxn ang="0">
                  <a:pos x="0" y="T0"/>
                </a:cxn>
                <a:cxn ang="0">
                  <a:pos x="0" y="T1"/>
                </a:cxn>
                <a:cxn ang="0">
                  <a:pos x="0" y="T2"/>
                </a:cxn>
              </a:cxnLst>
              <a:rect l="0" t="0" r="r" b="b"/>
              <a:pathLst>
                <a:path h="240">
                  <a:moveTo>
                    <a:pt x="0" y="240"/>
                  </a:moveTo>
                  <a:lnTo>
                    <a:pt x="0" y="240"/>
                  </a:lnTo>
                  <a:lnTo>
                    <a:pt x="0" y="0"/>
                  </a:lnTo>
                </a:path>
              </a:pathLst>
            </a:custGeom>
            <a:noFill/>
            <a:ln w="12700" cap="flat">
              <a:solidFill>
                <a:srgbClr val="FF2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36" name="Freeform 27"/>
          <p:cNvSpPr>
            <a:spLocks/>
          </p:cNvSpPr>
          <p:nvPr/>
        </p:nvSpPr>
        <p:spPr bwMode="auto">
          <a:xfrm rot="2710627" flipH="1">
            <a:off x="2698435" y="1674294"/>
            <a:ext cx="45719" cy="99260"/>
          </a:xfrm>
          <a:custGeom>
            <a:avLst/>
            <a:gdLst>
              <a:gd name="T0" fmla="*/ 240 h 240"/>
              <a:gd name="T1" fmla="*/ 240 h 240"/>
              <a:gd name="T2" fmla="*/ 0 h 240"/>
            </a:gdLst>
            <a:ahLst/>
            <a:cxnLst>
              <a:cxn ang="0">
                <a:pos x="0" y="T0"/>
              </a:cxn>
              <a:cxn ang="0">
                <a:pos x="0" y="T1"/>
              </a:cxn>
              <a:cxn ang="0">
                <a:pos x="0" y="T2"/>
              </a:cxn>
            </a:cxnLst>
            <a:rect l="0" t="0" r="r" b="b"/>
            <a:pathLst>
              <a:path h="240">
                <a:moveTo>
                  <a:pt x="0" y="240"/>
                </a:moveTo>
                <a:lnTo>
                  <a:pt x="0" y="240"/>
                </a:lnTo>
                <a:lnTo>
                  <a:pt x="0" y="0"/>
                </a:lnTo>
              </a:path>
            </a:pathLst>
          </a:custGeom>
          <a:noFill/>
          <a:ln w="12700" cap="flat">
            <a:solidFill>
              <a:srgbClr val="FF2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 name="Freeform 27"/>
          <p:cNvSpPr>
            <a:spLocks/>
          </p:cNvSpPr>
          <p:nvPr/>
        </p:nvSpPr>
        <p:spPr bwMode="auto">
          <a:xfrm rot="18892164" flipH="1">
            <a:off x="2066633" y="1770492"/>
            <a:ext cx="302490" cy="138802"/>
          </a:xfrm>
          <a:custGeom>
            <a:avLst/>
            <a:gdLst>
              <a:gd name="T0" fmla="*/ 240 h 240"/>
              <a:gd name="T1" fmla="*/ 240 h 240"/>
              <a:gd name="T2" fmla="*/ 0 h 240"/>
            </a:gdLst>
            <a:ahLst/>
            <a:cxnLst>
              <a:cxn ang="0">
                <a:pos x="0" y="T0"/>
              </a:cxn>
              <a:cxn ang="0">
                <a:pos x="0" y="T1"/>
              </a:cxn>
              <a:cxn ang="0">
                <a:pos x="0" y="T2"/>
              </a:cxn>
            </a:cxnLst>
            <a:rect l="0" t="0" r="r" b="b"/>
            <a:pathLst>
              <a:path h="240">
                <a:moveTo>
                  <a:pt x="0" y="240"/>
                </a:moveTo>
                <a:lnTo>
                  <a:pt x="0" y="240"/>
                </a:lnTo>
                <a:lnTo>
                  <a:pt x="0" y="0"/>
                </a:lnTo>
              </a:path>
            </a:pathLst>
          </a:custGeom>
          <a:noFill/>
          <a:ln w="12700" cap="flat">
            <a:solidFill>
              <a:srgbClr val="FF2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78186271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68611" name="Picture 4" descr="Rep"/>
          <p:cNvPicPr>
            <a:picLocks noChangeAspect="1" noChangeArrowheads="1"/>
          </p:cNvPicPr>
          <p:nvPr/>
        </p:nvPicPr>
        <p:blipFill>
          <a:blip r:embed="rId3"/>
          <a:srcRect/>
          <a:stretch>
            <a:fillRect/>
          </a:stretch>
        </p:blipFill>
        <p:spPr bwMode="auto">
          <a:xfrm>
            <a:off x="73026" y="1428750"/>
            <a:ext cx="1755775" cy="2053829"/>
          </a:xfrm>
          <a:prstGeom prst="rect">
            <a:avLst/>
          </a:prstGeom>
          <a:noFill/>
          <a:ln w="9525">
            <a:noFill/>
            <a:miter lim="800000"/>
            <a:headEnd/>
            <a:tailEnd/>
          </a:ln>
        </p:spPr>
      </p:pic>
      <p:sp>
        <p:nvSpPr>
          <p:cNvPr id="68612" name="Text Box 9"/>
          <p:cNvSpPr txBox="1">
            <a:spLocks noChangeArrowheads="1"/>
          </p:cNvSpPr>
          <p:nvPr/>
        </p:nvSpPr>
        <p:spPr bwMode="auto">
          <a:xfrm>
            <a:off x="537979" y="3509963"/>
            <a:ext cx="825867" cy="369332"/>
          </a:xfrm>
          <a:prstGeom prst="rect">
            <a:avLst/>
          </a:prstGeom>
          <a:noFill/>
          <a:ln w="12700">
            <a:noFill/>
            <a:miter lim="800000"/>
            <a:headEnd/>
            <a:tailEnd/>
          </a:ln>
        </p:spPr>
        <p:txBody>
          <a:bodyPr wrap="none">
            <a:spAutoFit/>
          </a:bodyPr>
          <a:lstStyle/>
          <a:p>
            <a:pPr algn="ctr"/>
            <a:r>
              <a:rPr lang="en-US"/>
              <a:t>Points</a:t>
            </a:r>
          </a:p>
        </p:txBody>
      </p:sp>
      <p:pic>
        <p:nvPicPr>
          <p:cNvPr id="68613" name="Picture 5" descr="Rep"/>
          <p:cNvPicPr>
            <a:picLocks noChangeAspect="1" noChangeArrowheads="1"/>
          </p:cNvPicPr>
          <p:nvPr/>
        </p:nvPicPr>
        <p:blipFill>
          <a:blip r:embed="rId4"/>
          <a:srcRect/>
          <a:stretch>
            <a:fillRect/>
          </a:stretch>
        </p:blipFill>
        <p:spPr bwMode="auto">
          <a:xfrm>
            <a:off x="1882776" y="1428750"/>
            <a:ext cx="1755775" cy="2053829"/>
          </a:xfrm>
          <a:prstGeom prst="rect">
            <a:avLst/>
          </a:prstGeom>
          <a:noFill/>
          <a:ln w="9525">
            <a:noFill/>
            <a:miter lim="800000"/>
            <a:headEnd/>
            <a:tailEnd/>
          </a:ln>
        </p:spPr>
      </p:pic>
      <p:sp>
        <p:nvSpPr>
          <p:cNvPr id="68614" name="Text Box 10"/>
          <p:cNvSpPr txBox="1">
            <a:spLocks noChangeArrowheads="1"/>
          </p:cNvSpPr>
          <p:nvPr/>
        </p:nvSpPr>
        <p:spPr bwMode="auto">
          <a:xfrm>
            <a:off x="2136927" y="3509963"/>
            <a:ext cx="1249060" cy="369332"/>
          </a:xfrm>
          <a:prstGeom prst="rect">
            <a:avLst/>
          </a:prstGeom>
          <a:noFill/>
          <a:ln w="12700">
            <a:noFill/>
            <a:miter lim="800000"/>
            <a:headEnd/>
            <a:tailEnd/>
          </a:ln>
        </p:spPr>
        <p:txBody>
          <a:bodyPr wrap="none">
            <a:spAutoFit/>
          </a:bodyPr>
          <a:lstStyle/>
          <a:p>
            <a:pPr algn="ctr"/>
            <a:r>
              <a:rPr lang="en-US"/>
              <a:t>Wireframe</a:t>
            </a:r>
          </a:p>
        </p:txBody>
      </p:sp>
      <p:pic>
        <p:nvPicPr>
          <p:cNvPr id="68615" name="Picture 6" descr="Rep"/>
          <p:cNvPicPr>
            <a:picLocks noChangeAspect="1" noChangeArrowheads="1"/>
          </p:cNvPicPr>
          <p:nvPr/>
        </p:nvPicPr>
        <p:blipFill>
          <a:blip r:embed="rId5"/>
          <a:srcRect/>
          <a:stretch>
            <a:fillRect/>
          </a:stretch>
        </p:blipFill>
        <p:spPr bwMode="auto">
          <a:xfrm>
            <a:off x="3692526" y="1428750"/>
            <a:ext cx="1755775" cy="2056210"/>
          </a:xfrm>
          <a:prstGeom prst="rect">
            <a:avLst/>
          </a:prstGeom>
          <a:noFill/>
          <a:ln w="9525">
            <a:noFill/>
            <a:miter lim="800000"/>
            <a:headEnd/>
            <a:tailEnd/>
          </a:ln>
        </p:spPr>
      </p:pic>
      <p:sp>
        <p:nvSpPr>
          <p:cNvPr id="68616" name="Text Box 11"/>
          <p:cNvSpPr txBox="1">
            <a:spLocks noChangeArrowheads="1"/>
          </p:cNvSpPr>
          <p:nvPr/>
        </p:nvSpPr>
        <p:spPr bwMode="auto">
          <a:xfrm>
            <a:off x="4080536" y="3509963"/>
            <a:ext cx="979755" cy="369332"/>
          </a:xfrm>
          <a:prstGeom prst="rect">
            <a:avLst/>
          </a:prstGeom>
          <a:noFill/>
          <a:ln w="12700">
            <a:noFill/>
            <a:miter lim="800000"/>
            <a:headEnd/>
            <a:tailEnd/>
          </a:ln>
        </p:spPr>
        <p:txBody>
          <a:bodyPr wrap="none">
            <a:spAutoFit/>
          </a:bodyPr>
          <a:lstStyle/>
          <a:p>
            <a:pPr algn="ctr"/>
            <a:r>
              <a:rPr lang="en-US"/>
              <a:t>Surface</a:t>
            </a:r>
          </a:p>
        </p:txBody>
      </p:sp>
      <p:pic>
        <p:nvPicPr>
          <p:cNvPr id="68617" name="Picture 7" descr="Rep"/>
          <p:cNvPicPr>
            <a:picLocks noChangeAspect="1" noChangeArrowheads="1"/>
          </p:cNvPicPr>
          <p:nvPr/>
        </p:nvPicPr>
        <p:blipFill>
          <a:blip r:embed="rId6"/>
          <a:srcRect/>
          <a:stretch>
            <a:fillRect/>
          </a:stretch>
        </p:blipFill>
        <p:spPr bwMode="auto">
          <a:xfrm>
            <a:off x="5502276" y="1428750"/>
            <a:ext cx="1755775" cy="2056210"/>
          </a:xfrm>
          <a:prstGeom prst="rect">
            <a:avLst/>
          </a:prstGeom>
          <a:noFill/>
          <a:ln w="9525">
            <a:noFill/>
            <a:miter lim="800000"/>
            <a:headEnd/>
            <a:tailEnd/>
          </a:ln>
        </p:spPr>
      </p:pic>
      <p:sp>
        <p:nvSpPr>
          <p:cNvPr id="68618" name="Text Box 12"/>
          <p:cNvSpPr txBox="1">
            <a:spLocks noChangeArrowheads="1"/>
          </p:cNvSpPr>
          <p:nvPr/>
        </p:nvSpPr>
        <p:spPr bwMode="auto">
          <a:xfrm>
            <a:off x="5724367" y="3509963"/>
            <a:ext cx="1313180" cy="646331"/>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68619" name="Picture 8" descr="Rep"/>
          <p:cNvPicPr>
            <a:picLocks noChangeAspect="1" noChangeArrowheads="1"/>
          </p:cNvPicPr>
          <p:nvPr/>
        </p:nvPicPr>
        <p:blipFill>
          <a:blip r:embed="rId7"/>
          <a:srcRect/>
          <a:stretch>
            <a:fillRect/>
          </a:stretch>
        </p:blipFill>
        <p:spPr bwMode="auto">
          <a:xfrm>
            <a:off x="7312026" y="1428750"/>
            <a:ext cx="1755775" cy="2056210"/>
          </a:xfrm>
          <a:prstGeom prst="rect">
            <a:avLst/>
          </a:prstGeom>
          <a:noFill/>
          <a:ln w="9525">
            <a:noFill/>
            <a:miter lim="800000"/>
            <a:headEnd/>
            <a:tailEnd/>
          </a:ln>
        </p:spPr>
      </p:pic>
      <p:sp>
        <p:nvSpPr>
          <p:cNvPr id="68620" name="Text Box 13"/>
          <p:cNvSpPr txBox="1">
            <a:spLocks noChangeArrowheads="1"/>
          </p:cNvSpPr>
          <p:nvPr/>
        </p:nvSpPr>
        <p:spPr bwMode="auto">
          <a:xfrm>
            <a:off x="7713622" y="3509963"/>
            <a:ext cx="954171" cy="369332"/>
          </a:xfrm>
          <a:prstGeom prst="rect">
            <a:avLst/>
          </a:prstGeom>
          <a:noFill/>
          <a:ln w="12700">
            <a:noFill/>
            <a:miter lim="800000"/>
            <a:headEnd/>
            <a:tailEnd/>
          </a:ln>
        </p:spPr>
        <p:txBody>
          <a:bodyPr wrap="none">
            <a:spAutoFit/>
          </a:bodyPr>
          <a:lstStyle/>
          <a:p>
            <a:pPr algn="ctr"/>
            <a:r>
              <a:rPr lang="en-US"/>
              <a:t>Volume</a:t>
            </a:r>
          </a:p>
        </p:txBody>
      </p:sp>
    </p:spTree>
    <p:extLst>
      <p:ext uri="{BB962C8B-B14F-4D97-AF65-F5344CB8AC3E}">
        <p14:creationId xmlns:p14="http://schemas.microsoft.com/office/powerpoint/2010/main" val="50490650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403648" y="1143000"/>
            <a:ext cx="2736304" cy="2657475"/>
          </a:xfrm>
        </p:spPr>
        <p:txBody>
          <a:bodyPr/>
          <a:lstStyle/>
          <a:p>
            <a:pPr>
              <a:lnSpc>
                <a:spcPct val="90000"/>
              </a:lnSpc>
              <a:spcBef>
                <a:spcPct val="100000"/>
              </a:spcBef>
              <a:buFontTx/>
              <a:buNone/>
            </a:pPr>
            <a:r>
              <a:rPr lang="en-US" sz="1800" dirty="0" smtClean="0">
                <a:ea typeface="ＭＳ Ｐゴシック" pitchFamily="-107" charset="-128"/>
              </a:rPr>
              <a:t>Calculator</a:t>
            </a:r>
          </a:p>
          <a:p>
            <a:pPr>
              <a:lnSpc>
                <a:spcPct val="90000"/>
              </a:lnSpc>
              <a:spcBef>
                <a:spcPct val="100000"/>
              </a:spcBef>
              <a:buFontTx/>
              <a:buNone/>
            </a:pPr>
            <a:r>
              <a:rPr lang="en-US" sz="1800" dirty="0" smtClean="0">
                <a:ea typeface="ＭＳ Ｐゴシック" pitchFamily="-107" charset="-128"/>
              </a:rPr>
              <a:t>Contour</a:t>
            </a:r>
          </a:p>
          <a:p>
            <a:pPr>
              <a:lnSpc>
                <a:spcPct val="90000"/>
              </a:lnSpc>
              <a:spcBef>
                <a:spcPct val="100000"/>
              </a:spcBef>
              <a:buFontTx/>
              <a:buNone/>
            </a:pPr>
            <a:r>
              <a:rPr lang="en-US" sz="1800" dirty="0" smtClean="0">
                <a:ea typeface="ＭＳ Ｐゴシック" pitchFamily="-107" charset="-128"/>
              </a:rPr>
              <a:t>Clip</a:t>
            </a:r>
          </a:p>
          <a:p>
            <a:pPr>
              <a:lnSpc>
                <a:spcPct val="90000"/>
              </a:lnSpc>
              <a:spcBef>
                <a:spcPct val="100000"/>
              </a:spcBef>
              <a:buFontTx/>
              <a:buNone/>
            </a:pPr>
            <a:r>
              <a:rPr lang="en-US" sz="1800" dirty="0" smtClean="0">
                <a:ea typeface="ＭＳ Ｐゴシック" pitchFamily="-107" charset="-128"/>
              </a:rPr>
              <a:t>Slice</a:t>
            </a:r>
          </a:p>
          <a:p>
            <a:pPr>
              <a:lnSpc>
                <a:spcPct val="90000"/>
              </a:lnSpc>
              <a:spcBef>
                <a:spcPct val="100000"/>
              </a:spcBef>
              <a:buFontTx/>
              <a:buNone/>
            </a:pPr>
            <a:r>
              <a:rPr lang="en-US" sz="1800" dirty="0" smtClean="0">
                <a:ea typeface="ＭＳ Ｐゴシック" pitchFamily="-107" charset="-128"/>
              </a:rPr>
              <a:t>Threshold</a:t>
            </a:r>
          </a:p>
          <a:p>
            <a:pPr>
              <a:lnSpc>
                <a:spcPct val="90000"/>
              </a:lnSpc>
              <a:spcBef>
                <a:spcPct val="100000"/>
              </a:spcBef>
              <a:buFontTx/>
              <a:buNone/>
            </a:pPr>
            <a:r>
              <a:rPr lang="en-US" sz="1800"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143000"/>
            <a:ext cx="2063080" cy="2657475"/>
          </a:xfrm>
        </p:spPr>
        <p:txBody>
          <a:bodyPr/>
          <a:lstStyle/>
          <a:p>
            <a:pPr>
              <a:lnSpc>
                <a:spcPct val="90000"/>
              </a:lnSpc>
              <a:spcBef>
                <a:spcPct val="100000"/>
              </a:spcBef>
              <a:buFontTx/>
              <a:buNone/>
            </a:pPr>
            <a:r>
              <a:rPr lang="en-US" sz="1800" dirty="0" smtClean="0">
                <a:ea typeface="ＭＳ Ｐゴシック" pitchFamily="-107" charset="-128"/>
              </a:rPr>
              <a:t>Glyph</a:t>
            </a:r>
          </a:p>
          <a:p>
            <a:pPr>
              <a:lnSpc>
                <a:spcPct val="90000"/>
              </a:lnSpc>
              <a:spcBef>
                <a:spcPct val="100000"/>
              </a:spcBef>
              <a:buFontTx/>
              <a:buNone/>
            </a:pPr>
            <a:r>
              <a:rPr lang="en-US" sz="1800" dirty="0" smtClean="0">
                <a:ea typeface="ＭＳ Ｐゴシック" pitchFamily="-107" charset="-128"/>
              </a:rPr>
              <a:t>Stream Tracer</a:t>
            </a:r>
          </a:p>
          <a:p>
            <a:pPr>
              <a:lnSpc>
                <a:spcPct val="90000"/>
              </a:lnSpc>
              <a:spcBef>
                <a:spcPct val="100000"/>
              </a:spcBef>
              <a:buFontTx/>
              <a:buNone/>
            </a:pPr>
            <a:r>
              <a:rPr lang="en-US" sz="1800" dirty="0" smtClean="0">
                <a:ea typeface="ＭＳ Ｐゴシック" pitchFamily="-107" charset="-128"/>
              </a:rPr>
              <a:t>Warp (vector)</a:t>
            </a:r>
          </a:p>
          <a:p>
            <a:pPr>
              <a:lnSpc>
                <a:spcPct val="90000"/>
              </a:lnSpc>
              <a:spcBef>
                <a:spcPct val="100000"/>
              </a:spcBef>
              <a:buFontTx/>
              <a:buNone/>
            </a:pPr>
            <a:r>
              <a:rPr lang="en-US" sz="1800" dirty="0" smtClean="0">
                <a:ea typeface="ＭＳ Ｐゴシック" pitchFamily="-107" charset="-128"/>
              </a:rPr>
              <a:t>Group Datasets</a:t>
            </a:r>
          </a:p>
          <a:p>
            <a:pPr>
              <a:lnSpc>
                <a:spcPct val="90000"/>
              </a:lnSpc>
              <a:spcBef>
                <a:spcPct val="100000"/>
              </a:spcBef>
              <a:buFontTx/>
              <a:buNone/>
            </a:pPr>
            <a:r>
              <a:rPr lang="en-US" sz="1800"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7" y="1143000"/>
            <a:ext cx="293290" cy="384507"/>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2" y="1714500"/>
            <a:ext cx="359237" cy="384507"/>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9" y="2343150"/>
            <a:ext cx="343618" cy="384507"/>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9" y="2914650"/>
            <a:ext cx="343618" cy="384507"/>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9" y="3529186"/>
            <a:ext cx="343618" cy="384507"/>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9" y="4100686"/>
            <a:ext cx="343618" cy="384507"/>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1" y="1128886"/>
            <a:ext cx="374856" cy="384507"/>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1" y="1700387"/>
            <a:ext cx="374856" cy="368486"/>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1" y="2329037"/>
            <a:ext cx="374856" cy="320422"/>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1" y="2900536"/>
            <a:ext cx="374856" cy="384507"/>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1" y="3472036"/>
            <a:ext cx="374856" cy="384507"/>
          </a:xfrm>
          <a:prstGeom prst="rect">
            <a:avLst/>
          </a:prstGeom>
          <a:noFill/>
          <a:ln w="9525">
            <a:noFill/>
            <a:miter lim="800000"/>
            <a:headEnd/>
            <a:tailEnd/>
          </a:ln>
        </p:spPr>
      </p:pic>
    </p:spTree>
    <p:extLst>
      <p:ext uri="{BB962C8B-B14F-4D97-AF65-F5344CB8AC3E}">
        <p14:creationId xmlns:p14="http://schemas.microsoft.com/office/powerpoint/2010/main" val="423246155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4139953" y="1563638"/>
            <a:ext cx="360040" cy="360040"/>
          </a:xfrm>
          <a:prstGeom prst="rect">
            <a:avLst/>
          </a:prstGeom>
          <a:noFill/>
          <a:ln w="9525">
            <a:noFill/>
            <a:miter lim="800000"/>
            <a:headEnd/>
            <a:tailEnd/>
          </a:ln>
        </p:spPr>
      </p:pic>
    </p:spTree>
    <p:extLst>
      <p:ext uri="{BB962C8B-B14F-4D97-AF65-F5344CB8AC3E}">
        <p14:creationId xmlns:p14="http://schemas.microsoft.com/office/powerpoint/2010/main" val="395861489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p:txBody>
      </p:sp>
      <p:pic>
        <p:nvPicPr>
          <p:cNvPr id="2" name="Picture 1"/>
          <p:cNvPicPr>
            <a:picLocks noChangeAspect="1"/>
          </p:cNvPicPr>
          <p:nvPr/>
        </p:nvPicPr>
        <p:blipFill>
          <a:blip r:embed="rId3"/>
          <a:stretch>
            <a:fillRect/>
          </a:stretch>
        </p:blipFill>
        <p:spPr>
          <a:xfrm>
            <a:off x="2772283" y="1462484"/>
            <a:ext cx="2399858" cy="3143250"/>
          </a:xfrm>
          <a:prstGeom prst="rect">
            <a:avLst/>
          </a:prstGeom>
        </p:spPr>
      </p:pic>
      <p:sp>
        <p:nvSpPr>
          <p:cNvPr id="78854" name="Text Box 6"/>
          <p:cNvSpPr txBox="1">
            <a:spLocks noChangeArrowheads="1"/>
          </p:cNvSpPr>
          <p:nvPr/>
        </p:nvSpPr>
        <p:spPr bwMode="auto">
          <a:xfrm>
            <a:off x="520543" y="2273300"/>
            <a:ext cx="1873333"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Change to Temp</a:t>
            </a:r>
          </a:p>
        </p:txBody>
      </p:sp>
      <p:sp>
        <p:nvSpPr>
          <p:cNvPr id="78855" name="Text Box 7"/>
          <p:cNvSpPr txBox="1">
            <a:spLocks noChangeArrowheads="1"/>
          </p:cNvSpPr>
          <p:nvPr/>
        </p:nvSpPr>
        <p:spPr bwMode="auto">
          <a:xfrm>
            <a:off x="520543" y="3301999"/>
            <a:ext cx="1697901"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Change to 400</a:t>
            </a:r>
          </a:p>
        </p:txBody>
      </p:sp>
      <p:sp>
        <p:nvSpPr>
          <p:cNvPr id="78856" name="Line 8"/>
          <p:cNvSpPr>
            <a:spLocks noChangeShapeType="1"/>
          </p:cNvSpPr>
          <p:nvPr/>
        </p:nvSpPr>
        <p:spPr bwMode="auto">
          <a:xfrm>
            <a:off x="2425543" y="2444749"/>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2196943" y="3416299"/>
            <a:ext cx="838200" cy="0"/>
          </a:xfrm>
          <a:prstGeom prst="line">
            <a:avLst/>
          </a:prstGeom>
          <a:noFill/>
          <a:ln w="9525">
            <a:solidFill>
              <a:srgbClr val="FF0000"/>
            </a:solidFill>
            <a:round/>
            <a:headEnd/>
            <a:tailEnd type="triangle" w="med" len="med"/>
          </a:ln>
        </p:spPr>
        <p:txBody>
          <a:bodyPr/>
          <a:lstStyle/>
          <a:p>
            <a:endParaRPr lang="en-US"/>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462484"/>
            <a:ext cx="2757488"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lèche droite 2"/>
          <p:cNvSpPr/>
          <p:nvPr/>
        </p:nvSpPr>
        <p:spPr>
          <a:xfrm>
            <a:off x="5412130" y="2642632"/>
            <a:ext cx="479979" cy="659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545810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4343400"/>
            <a:ext cx="1752600" cy="8001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878284" y="2628106"/>
            <a:ext cx="591344"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323056" y="2342356"/>
            <a:ext cx="489248" cy="445294"/>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628" y="816872"/>
            <a:ext cx="2310284" cy="3483070"/>
          </a:xfrm>
          <a:prstGeom prst="rect">
            <a:avLst/>
          </a:prstGeom>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714240"/>
            <a:ext cx="4032448" cy="3827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lèche droite 8"/>
          <p:cNvSpPr/>
          <p:nvPr/>
        </p:nvSpPr>
        <p:spPr>
          <a:xfrm>
            <a:off x="4067944" y="2304771"/>
            <a:ext cx="479979" cy="659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99472" y="4318758"/>
            <a:ext cx="4572000" cy="646331"/>
          </a:xfrm>
          <a:prstGeom prst="rect">
            <a:avLst/>
          </a:prstGeom>
        </p:spPr>
        <p:txBody>
          <a:bodyPr>
            <a:spAutoFit/>
          </a:bodyPr>
          <a:lstStyle/>
          <a:p>
            <a:pPr marL="171450"/>
            <a:r>
              <a:rPr lang="en-US" dirty="0" smtClean="0">
                <a:ea typeface="ＭＳ Ｐゴシック" pitchFamily="-107" charset="-128"/>
              </a:rPr>
              <a:t>Transfer function and range are global properties of fields</a:t>
            </a:r>
            <a:endParaRPr lang="en-US" dirty="0">
              <a:ea typeface="ＭＳ Ｐゴシック" pitchFamily="-107" charset="-128"/>
            </a:endParaRPr>
          </a:p>
        </p:txBody>
      </p:sp>
    </p:spTree>
    <p:extLst>
      <p:ext uri="{BB962C8B-B14F-4D97-AF65-F5344CB8AC3E}">
        <p14:creationId xmlns:p14="http://schemas.microsoft.com/office/powerpoint/2010/main" val="97574623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5.2.</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Get example material.</a:t>
            </a:r>
          </a:p>
          <a:p>
            <a:pPr lvl="1"/>
            <a:r>
              <a:rPr lang="en-US" sz="2200" dirty="0" smtClean="0">
                <a:ea typeface="ＭＳ Ｐゴシック" pitchFamily="-107" charset="-128"/>
                <a:hlinkClick r:id="rId4"/>
              </a:rPr>
              <a:t>http://</a:t>
            </a:r>
            <a:r>
              <a:rPr lang="en-US" sz="2200" dirty="0" smtClean="0">
                <a:ea typeface="ＭＳ Ｐゴシック" pitchFamily="-107" charset="-128"/>
                <a:hlinkClick r:id="rId4"/>
              </a:rPr>
              <a:t>www.paraview.org/Wiki/The_ParaView_Tutorial</a:t>
            </a:r>
            <a:endParaRPr lang="en-US" sz="2200" dirty="0" smtClean="0">
              <a:ea typeface="ＭＳ Ｐゴシック" pitchFamily="-107" charset="-128"/>
            </a:endParaRPr>
          </a:p>
        </p:txBody>
      </p:sp>
    </p:spTree>
    <p:extLst>
      <p:ext uri="{BB962C8B-B14F-4D97-AF65-F5344CB8AC3E}">
        <p14:creationId xmlns:p14="http://schemas.microsoft.com/office/powerpoint/2010/main" val="137425943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279742" y="1485900"/>
            <a:ext cx="4584525" cy="584775"/>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171700"/>
            <a:ext cx="2172072" cy="2647950"/>
          </a:xfrm>
          <a:prstGeom prst="rect">
            <a:avLst/>
          </a:prstGeom>
        </p:spPr>
      </p:pic>
    </p:spTree>
    <p:extLst>
      <p:ext uri="{BB962C8B-B14F-4D97-AF65-F5344CB8AC3E}">
        <p14:creationId xmlns:p14="http://schemas.microsoft.com/office/powerpoint/2010/main" val="67334364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a:xfrm>
            <a:off x="323528" y="1120479"/>
            <a:ext cx="7921625" cy="3492500"/>
          </a:xfrm>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br>
              <a:rPr lang="en-US" dirty="0" smtClean="0">
                <a:ea typeface="ＭＳ Ｐゴシック" pitchFamily="-107" charset="-128"/>
              </a:rPr>
            </a:br>
            <a:r>
              <a:rPr lang="en-US" dirty="0" smtClean="0">
                <a:ea typeface="ＭＳ Ｐゴシック" pitchFamily="-107" charset="-128"/>
              </a:rPr>
              <a:t>Or “V” key</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2843858" y="1592600"/>
            <a:ext cx="457200" cy="3429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5" y="1173758"/>
            <a:ext cx="648071" cy="235744"/>
          </a:xfrm>
          <a:prstGeom prst="rect">
            <a:avLst/>
          </a:prstGeom>
        </p:spPr>
      </p:pic>
      <p:pic>
        <p:nvPicPr>
          <p:cNvPr id="2" name="Picture 1"/>
          <p:cNvPicPr>
            <a:picLocks noChangeAspect="1"/>
          </p:cNvPicPr>
          <p:nvPr/>
        </p:nvPicPr>
        <p:blipFill>
          <a:blip r:embed="rId5"/>
          <a:stretch>
            <a:fillRect/>
          </a:stretch>
        </p:blipFill>
        <p:spPr>
          <a:xfrm>
            <a:off x="2843858" y="2128292"/>
            <a:ext cx="368808" cy="406542"/>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0688" y="620917"/>
            <a:ext cx="4793312" cy="3827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à coins arrondis 3"/>
          <p:cNvSpPr/>
          <p:nvPr/>
        </p:nvSpPr>
        <p:spPr>
          <a:xfrm>
            <a:off x="6444208" y="1600240"/>
            <a:ext cx="1584176" cy="115054"/>
          </a:xfrm>
          <a:prstGeom prst="roundRect">
            <a:avLst/>
          </a:prstGeom>
          <a:solidFill>
            <a:srgbClr val="FFFFFF">
              <a:alpha val="30196"/>
            </a:srgbClr>
          </a:solidFill>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70453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7"/>
          <p:cNvPicPr>
            <a:picLocks noChangeAspect="1"/>
          </p:cNvPicPr>
          <p:nvPr/>
        </p:nvPicPr>
        <p:blipFill>
          <a:blip r:embed="rId3"/>
          <a:srcRect/>
          <a:stretch>
            <a:fillRect/>
          </a:stretch>
        </p:blipFill>
        <p:spPr bwMode="auto">
          <a:xfrm>
            <a:off x="50673" y="629816"/>
            <a:ext cx="1446686" cy="106241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50673" y="1131784"/>
            <a:ext cx="1446686" cy="1062410"/>
          </a:xfrm>
          <a:prstGeom prst="rect">
            <a:avLst/>
          </a:prstGeom>
          <a:noFill/>
          <a:ln w="9525">
            <a:noFill/>
            <a:miter lim="800000"/>
            <a:headEnd/>
            <a:tailEnd/>
          </a:ln>
        </p:spPr>
      </p:pic>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1058785" y="1073274"/>
            <a:ext cx="6781800" cy="3429000"/>
          </a:xfrm>
        </p:spPr>
        <p:txBody>
          <a:bodyPr/>
          <a:lstStyle/>
          <a:p>
            <a:pPr>
              <a:spcBef>
                <a:spcPct val="60000"/>
              </a:spcBef>
              <a:buFontTx/>
              <a:buNone/>
            </a:pPr>
            <a:r>
              <a:rPr lang="en-US" dirty="0" smtClean="0">
                <a:ea typeface="ＭＳ Ｐゴシック" pitchFamily="-107" charset="-128"/>
              </a:rPr>
              <a:t>Surface Cell Selection (shortcut: s)</a:t>
            </a:r>
          </a:p>
          <a:p>
            <a:pPr>
              <a:spcBef>
                <a:spcPct val="60000"/>
              </a:spcBef>
              <a:buFontTx/>
              <a:buNone/>
            </a:pPr>
            <a:r>
              <a:rPr lang="en-US" dirty="0" smtClean="0">
                <a:ea typeface="ＭＳ Ｐゴシック" pitchFamily="-107" charset="-128"/>
              </a:rPr>
              <a:t>Surface Point Selection</a:t>
            </a:r>
          </a:p>
          <a:p>
            <a:pPr>
              <a:spcBef>
                <a:spcPct val="60000"/>
              </a:spcBef>
              <a:buFontTx/>
              <a:buNone/>
            </a:pPr>
            <a:r>
              <a:rPr lang="en-US" dirty="0" smtClean="0">
                <a:ea typeface="ＭＳ Ｐゴシック" pitchFamily="-107" charset="-128"/>
              </a:rPr>
              <a:t>Through Cell Selection</a:t>
            </a:r>
          </a:p>
          <a:p>
            <a:pPr>
              <a:spcBef>
                <a:spcPct val="60000"/>
              </a:spcBef>
              <a:buFontTx/>
              <a:buNone/>
            </a:pPr>
            <a:r>
              <a:rPr lang="en-US" dirty="0" smtClean="0">
                <a:ea typeface="ＭＳ Ｐゴシック" pitchFamily="-107" charset="-128"/>
              </a:rPr>
              <a:t>Through Point Selection</a:t>
            </a:r>
          </a:p>
          <a:p>
            <a:pPr>
              <a:spcBef>
                <a:spcPct val="60000"/>
              </a:spcBef>
              <a:buFontTx/>
              <a:buNone/>
            </a:pPr>
            <a:r>
              <a:rPr lang="en-US" dirty="0" smtClean="0">
                <a:ea typeface="ＭＳ Ｐゴシック" pitchFamily="-107" charset="-128"/>
              </a:rPr>
              <a:t>Select Points (polygon)</a:t>
            </a:r>
          </a:p>
          <a:p>
            <a:pPr>
              <a:spcBef>
                <a:spcPct val="60000"/>
              </a:spcBef>
              <a:buNone/>
            </a:pPr>
            <a:r>
              <a:rPr lang="en-US" dirty="0" smtClean="0">
                <a:ea typeface="ＭＳ Ｐゴシック" pitchFamily="-107" charset="-128"/>
              </a:rPr>
              <a:t>Select Cells (polygon)</a:t>
            </a:r>
          </a:p>
          <a:p>
            <a:pPr>
              <a:spcBef>
                <a:spcPct val="60000"/>
              </a:spcBef>
              <a:buNone/>
            </a:pPr>
            <a:r>
              <a:rPr lang="en-US" dirty="0" smtClean="0">
                <a:ea typeface="ＭＳ Ｐゴシック" pitchFamily="-107" charset="-128"/>
              </a:rPr>
              <a:t>Block </a:t>
            </a:r>
            <a:r>
              <a:rPr lang="en-US" dirty="0">
                <a:ea typeface="ＭＳ Ｐゴシック" pitchFamily="-107" charset="-128"/>
              </a:rPr>
              <a:t>Selection (shortcut: b)</a:t>
            </a:r>
          </a:p>
          <a:p>
            <a:pPr>
              <a:spcBef>
                <a:spcPct val="60000"/>
              </a:spcBef>
              <a:buFontTx/>
              <a:buNone/>
            </a:pPr>
            <a:endParaRPr lang="en-US" dirty="0" smtClean="0">
              <a:ea typeface="ＭＳ Ｐゴシック" pitchFamily="-107" charset="-128"/>
            </a:endParaRPr>
          </a:p>
        </p:txBody>
      </p:sp>
      <p:pic>
        <p:nvPicPr>
          <p:cNvPr id="148486" name="Picture 9"/>
          <p:cNvPicPr>
            <a:picLocks noChangeAspect="1"/>
          </p:cNvPicPr>
          <p:nvPr/>
        </p:nvPicPr>
        <p:blipFill>
          <a:blip r:embed="rId5"/>
          <a:srcRect/>
          <a:stretch>
            <a:fillRect/>
          </a:stretch>
        </p:blipFill>
        <p:spPr bwMode="auto">
          <a:xfrm>
            <a:off x="593180" y="1997968"/>
            <a:ext cx="361672" cy="271254"/>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618083" y="2358008"/>
            <a:ext cx="361672" cy="271254"/>
          </a:xfrm>
          <a:prstGeom prst="rect">
            <a:avLst/>
          </a:prstGeom>
          <a:noFill/>
          <a:ln w="9525">
            <a:noFill/>
            <a:miter lim="800000"/>
            <a:headEnd/>
            <a:tailEnd/>
          </a:ln>
        </p:spPr>
      </p:pic>
      <p:pic>
        <p:nvPicPr>
          <p:cNvPr id="12292" name="Picture 4" descr="C:\Users\acbauer\Documents\EdwardsAFB\pqPolygonSelectSurfaceCell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083" y="3222104"/>
            <a:ext cx="361672" cy="271254"/>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acbauer\Documents\EdwardsAFB\pqPolygonSelectSurfacePoint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083" y="2718048"/>
            <a:ext cx="361672" cy="271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qSelectBlock2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180" y="3654152"/>
            <a:ext cx="361672" cy="271254"/>
          </a:xfrm>
          <a:prstGeom prst="rect">
            <a:avLst/>
          </a:prstGeom>
        </p:spPr>
      </p:pic>
      <p:sp>
        <p:nvSpPr>
          <p:cNvPr id="4" name="Rectangle 3"/>
          <p:cNvSpPr/>
          <p:nvPr/>
        </p:nvSpPr>
        <p:spPr>
          <a:xfrm>
            <a:off x="395536" y="4155926"/>
            <a:ext cx="3348994" cy="538609"/>
          </a:xfrm>
          <a:prstGeom prst="rect">
            <a:avLst/>
          </a:prstGeom>
        </p:spPr>
        <p:txBody>
          <a:bodyPr wrap="none">
            <a:spAutoFit/>
          </a:bodyPr>
          <a:lstStyle/>
          <a:p>
            <a:r>
              <a:rPr lang="en-US" sz="1450" b="1" dirty="0" smtClean="0">
                <a:solidFill>
                  <a:srgbClr val="014491"/>
                </a:solidFill>
                <a:ea typeface="ＭＳ Ｐゴシック" pitchFamily="-107" charset="-128"/>
              </a:rPr>
              <a:t>Shift = Subtract to current selection</a:t>
            </a:r>
          </a:p>
          <a:p>
            <a:r>
              <a:rPr lang="en-US" sz="1450" b="1" dirty="0" smtClean="0">
                <a:solidFill>
                  <a:srgbClr val="014491"/>
                </a:solidFill>
                <a:ea typeface="ＭＳ Ｐゴシック" pitchFamily="-107" charset="-128"/>
              </a:rPr>
              <a:t>Control = Add to current </a:t>
            </a:r>
            <a:endParaRPr lang="fr-FR" dirty="0"/>
          </a:p>
        </p:txBody>
      </p:sp>
      <p:pic>
        <p:nvPicPr>
          <p:cNvPr id="13"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52882" t="24848" r="20907" b="72502"/>
          <a:stretch/>
        </p:blipFill>
        <p:spPr bwMode="auto">
          <a:xfrm>
            <a:off x="3683496" y="382386"/>
            <a:ext cx="4680520" cy="23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335880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Brush Selection</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43558"/>
            <a:ext cx="7920880" cy="3932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2882" t="24848" r="20907" b="72502"/>
          <a:stretch/>
        </p:blipFill>
        <p:spPr bwMode="auto">
          <a:xfrm>
            <a:off x="3683496" y="382386"/>
            <a:ext cx="4680520" cy="23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reeform 10"/>
          <p:cNvSpPr>
            <a:spLocks noEditPoints="1"/>
          </p:cNvSpPr>
          <p:nvPr/>
        </p:nvSpPr>
        <p:spPr bwMode="auto">
          <a:xfrm rot="2311416">
            <a:off x="3905559" y="1399644"/>
            <a:ext cx="1169368" cy="221467"/>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187834463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latin typeface="+mj-lt"/>
                <a:ea typeface="ＭＳ Ｐゴシック" pitchFamily="-107" charset="-128"/>
              </a:rPr>
              <a:t>Choose “</a:t>
            </a:r>
            <a:r>
              <a:rPr lang="en-US" dirty="0" smtClean="0">
                <a:latin typeface="+mj-lt"/>
                <a:ea typeface="ＭＳ Ｐゴシック" pitchFamily="-107" charset="-128"/>
                <a:cs typeface="Verdana"/>
              </a:rPr>
              <a:t>File” </a:t>
            </a:r>
            <a:r>
              <a:rPr lang="en-US" dirty="0" smtClean="0">
                <a:latin typeface="+mj-lt"/>
                <a:ea typeface="ＭＳ Ｐゴシック" pitchFamily="-107" charset="-128"/>
              </a:rPr>
              <a:t>→        </a:t>
            </a:r>
            <a:r>
              <a:rPr lang="en-US" dirty="0" smtClean="0">
                <a:latin typeface="+mj-lt"/>
                <a:ea typeface="ＭＳ Ｐゴシック" pitchFamily="-107" charset="-128"/>
                <a:cs typeface="Verdana"/>
              </a:rPr>
              <a:t>Save Screenshot</a:t>
            </a:r>
          </a:p>
          <a:p>
            <a:pPr marL="781050" indent="-609600">
              <a:buFontTx/>
              <a:buAutoNum type="arabicPeriod"/>
            </a:pPr>
            <a:r>
              <a:rPr lang="en-US" dirty="0" smtClean="0">
                <a:latin typeface="+mj-lt"/>
                <a:ea typeface="ＭＳ Ｐゴシック" pitchFamily="-107" charset="-128"/>
                <a:cs typeface="Verdana"/>
              </a:rPr>
              <a:t>Complete the following dialogs.</a:t>
            </a:r>
          </a:p>
          <a:p>
            <a:pPr marL="781050" indent="-609600">
              <a:buFontTx/>
              <a:buAutoNum type="arabicPeriod"/>
            </a:pPr>
            <a:r>
              <a:rPr lang="en-US" dirty="0">
                <a:latin typeface="+mj-lt"/>
                <a:ea typeface="ＭＳ Ｐゴシック" pitchFamily="-107" charset="-128"/>
              </a:rPr>
              <a:t>Turn on </a:t>
            </a:r>
            <a:r>
              <a:rPr lang="en-US" dirty="0">
                <a:latin typeface="+mj-lt"/>
                <a:ea typeface="ＭＳ Ｐゴシック" pitchFamily="-107" charset="-128"/>
                <a:cs typeface="Verdana"/>
              </a:rPr>
              <a:t>Cube Axes</a:t>
            </a:r>
            <a:r>
              <a:rPr lang="en-US" dirty="0">
                <a:latin typeface="+mj-lt"/>
                <a:ea typeface="ＭＳ Ｐゴシック" pitchFamily="-107" charset="-128"/>
              </a:rPr>
              <a:t> around can.</a:t>
            </a:r>
          </a:p>
          <a:p>
            <a:pPr marL="781050" indent="-609600">
              <a:buFontTx/>
              <a:buAutoNum type="arabicPeriod"/>
            </a:pPr>
            <a:r>
              <a:rPr lang="en-US" dirty="0">
                <a:latin typeface="+mj-lt"/>
                <a:ea typeface="ＭＳ Ｐゴシック" pitchFamily="-107" charset="-128"/>
              </a:rPr>
              <a:t>Chose </a:t>
            </a:r>
            <a:r>
              <a:rPr lang="en-US" dirty="0">
                <a:latin typeface="+mj-lt"/>
                <a:ea typeface="ＭＳ Ｐゴシック" pitchFamily="-107" charset="-128"/>
                <a:cs typeface="Verdana"/>
              </a:rPr>
              <a:t>File </a:t>
            </a:r>
            <a:r>
              <a:rPr lang="en-US" dirty="0">
                <a:latin typeface="+mj-lt"/>
                <a:ea typeface="ＭＳ Ｐゴシック" pitchFamily="-107" charset="-128"/>
              </a:rPr>
              <a:t>→ </a:t>
            </a:r>
            <a:r>
              <a:rPr lang="en-US" dirty="0">
                <a:latin typeface="+mj-lt"/>
                <a:ea typeface="ＭＳ Ｐゴシック" pitchFamily="-107" charset="-128"/>
                <a:cs typeface="Verdana"/>
              </a:rPr>
              <a:t>Export Scene</a:t>
            </a:r>
          </a:p>
          <a:p>
            <a:pPr marL="781050" indent="-609600">
              <a:buFontTx/>
              <a:buAutoNum type="arabicPeriod"/>
            </a:pPr>
            <a:r>
              <a:rPr lang="en-US" dirty="0">
                <a:latin typeface="+mj-lt"/>
                <a:ea typeface="ＭＳ Ｐゴシック" pitchFamily="-107" charset="-128"/>
                <a:cs typeface="Verdana"/>
              </a:rPr>
              <a:t>Complete the following dialogs.</a:t>
            </a:r>
            <a:endParaRPr lang="en-US" dirty="0">
              <a:latin typeface="+mj-lt"/>
              <a:ea typeface="ＭＳ Ｐゴシック" pitchFamily="-107" charset="-128"/>
            </a:endParaRPr>
          </a:p>
          <a:p>
            <a:pPr marL="781050" indent="-609600">
              <a:buFontTx/>
              <a:buAutoNum type="arabicPeriod"/>
            </a:pPr>
            <a:r>
              <a:rPr lang="en-US" dirty="0" smtClean="0">
                <a:latin typeface="+mj-lt"/>
                <a:ea typeface="ＭＳ Ｐゴシック" pitchFamily="-107" charset="-128"/>
                <a:cs typeface="Verdana"/>
              </a:rPr>
              <a:t>Chose File </a:t>
            </a:r>
            <a:r>
              <a:rPr lang="en-US" dirty="0" smtClean="0">
                <a:latin typeface="+mj-lt"/>
                <a:ea typeface="ＭＳ Ｐゴシック" pitchFamily="-107" charset="-128"/>
              </a:rPr>
              <a:t>→      </a:t>
            </a:r>
            <a:r>
              <a:rPr lang="en-US" dirty="0" smtClean="0">
                <a:latin typeface="+mj-lt"/>
                <a:ea typeface="ＭＳ Ｐゴシック" pitchFamily="-107" charset="-128"/>
                <a:cs typeface="Verdana"/>
              </a:rPr>
              <a:t>Save Animation</a:t>
            </a:r>
          </a:p>
          <a:p>
            <a:pPr marL="781050" indent="-609600">
              <a:buFontTx/>
              <a:buAutoNum type="arabicPeriod"/>
            </a:pPr>
            <a:r>
              <a:rPr lang="en-US" dirty="0" smtClean="0">
                <a:latin typeface="+mj-lt"/>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1095586"/>
            <a:ext cx="360040" cy="324036"/>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3723878"/>
            <a:ext cx="313184" cy="234888"/>
          </a:xfrm>
          <a:prstGeom prst="rect">
            <a:avLst/>
          </a:prstGeom>
        </p:spPr>
      </p:pic>
    </p:spTree>
    <p:extLst>
      <p:ext uri="{BB962C8B-B14F-4D97-AF65-F5344CB8AC3E}">
        <p14:creationId xmlns:p14="http://schemas.microsoft.com/office/powerpoint/2010/main" val="323041486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pour une image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3" r="13"/>
          <a:stretch>
            <a:fillRect/>
          </a:stretch>
        </p:blipFill>
        <p:spPr/>
      </p:pic>
      <p:sp>
        <p:nvSpPr>
          <p:cNvPr id="3" name="Espace réservé de la date 2"/>
          <p:cNvSpPr>
            <a:spLocks noGrp="1"/>
          </p:cNvSpPr>
          <p:nvPr>
            <p:ph type="dt" sz="half" idx="16"/>
          </p:nvPr>
        </p:nvSpPr>
        <p:spPr/>
        <p:txBody>
          <a:bodyPr/>
          <a:lstStyle/>
          <a:p>
            <a:r>
              <a:rPr lang="fr-FR" smtClean="0"/>
              <a:t>14/mai/2017 Felipe Bordeu</a:t>
            </a:r>
            <a:endParaRPr lang="fr-FR" dirty="0"/>
          </a:p>
        </p:txBody>
      </p:sp>
      <p:sp>
        <p:nvSpPr>
          <p:cNvPr id="5" name="Espace réservé du numéro de diapositive 4"/>
          <p:cNvSpPr>
            <a:spLocks noGrp="1"/>
          </p:cNvSpPr>
          <p:nvPr>
            <p:ph type="sldNum" sz="quarter" idx="18"/>
          </p:nvPr>
        </p:nvSpPr>
        <p:spPr/>
        <p:txBody>
          <a:bodyPr/>
          <a:lstStyle/>
          <a:p>
            <a:fld id="{733122C9-A0B9-462F-8757-0847AD287B63}" type="slidenum">
              <a:rPr lang="fr-FR" smtClean="0"/>
              <a:pPr/>
              <a:t>35</a:t>
            </a:fld>
            <a:endParaRPr lang="fr-FR" dirty="0"/>
          </a:p>
        </p:txBody>
      </p:sp>
      <p:sp>
        <p:nvSpPr>
          <p:cNvPr id="6" name="Espace réservé du texte 5"/>
          <p:cNvSpPr>
            <a:spLocks noGrp="1"/>
          </p:cNvSpPr>
          <p:nvPr>
            <p:ph type="body" sz="quarter" idx="22"/>
          </p:nvPr>
        </p:nvSpPr>
        <p:spPr/>
        <p:txBody>
          <a:bodyPr/>
          <a:lstStyle/>
          <a:p>
            <a:r>
              <a:rPr lang="fr-FR" dirty="0" smtClean="0"/>
              <a:t>Scripting</a:t>
            </a:r>
            <a:endParaRPr lang="fr-FR" dirty="0"/>
          </a:p>
        </p:txBody>
      </p:sp>
      <p:sp>
        <p:nvSpPr>
          <p:cNvPr id="12" name="Espace réservé du texte 11"/>
          <p:cNvSpPr>
            <a:spLocks noGrp="1"/>
          </p:cNvSpPr>
          <p:nvPr>
            <p:ph type="body" sz="quarter" idx="23"/>
          </p:nvPr>
        </p:nvSpPr>
        <p:spPr/>
        <p:txBody>
          <a:bodyPr/>
          <a:lstStyle/>
          <a:p>
            <a:endParaRPr lang="fr-FR"/>
          </a:p>
        </p:txBody>
      </p:sp>
      <p:sp>
        <p:nvSpPr>
          <p:cNvPr id="13" name="Espace réservé du texte 12"/>
          <p:cNvSpPr>
            <a:spLocks noGrp="1"/>
          </p:cNvSpPr>
          <p:nvPr>
            <p:ph type="body" sz="quarter" idx="24"/>
          </p:nvPr>
        </p:nvSpPr>
        <p:spPr/>
        <p:txBody>
          <a:bodyPr/>
          <a:lstStyle/>
          <a:p>
            <a:endParaRPr lang="fr-FR"/>
          </a:p>
        </p:txBody>
      </p:sp>
      <p:sp>
        <p:nvSpPr>
          <p:cNvPr id="14" name="Espace réservé du texte 13"/>
          <p:cNvSpPr>
            <a:spLocks noGrp="1"/>
          </p:cNvSpPr>
          <p:nvPr>
            <p:ph type="body" sz="quarter" idx="25"/>
          </p:nvPr>
        </p:nvSpPr>
        <p:spPr/>
        <p:txBody>
          <a:bodyPr/>
          <a:lstStyle/>
          <a:p>
            <a:endParaRPr lang="fr-FR"/>
          </a:p>
        </p:txBody>
      </p:sp>
      <p:sp>
        <p:nvSpPr>
          <p:cNvPr id="10" name="Titre 9"/>
          <p:cNvSpPr>
            <a:spLocks noGrp="1"/>
          </p:cNvSpPr>
          <p:nvPr>
            <p:ph type="title"/>
          </p:nvPr>
        </p:nvSpPr>
        <p:spPr/>
        <p:txBody>
          <a:bodyPr/>
          <a:lstStyle/>
          <a:p>
            <a:r>
              <a:rPr lang="fr-FR" dirty="0" smtClean="0"/>
              <a:t>2</a:t>
            </a:r>
            <a:endParaRPr lang="fr-FR" dirty="0"/>
          </a:p>
        </p:txBody>
      </p:sp>
    </p:spTree>
    <p:extLst>
      <p:ext uri="{BB962C8B-B14F-4D97-AF65-F5344CB8AC3E}">
        <p14:creationId xmlns:p14="http://schemas.microsoft.com/office/powerpoint/2010/main" val="23719554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3"/>
            <a:r>
              <a:rPr lang="en-US" sz="1200" dirty="0" smtClean="0"/>
              <a:t>External programs </a:t>
            </a:r>
            <a:r>
              <a:rPr lang="en-US" sz="1200" dirty="0" err="1" smtClean="0"/>
              <a:t>pvpython</a:t>
            </a:r>
            <a:r>
              <a:rPr lang="en-US" sz="1200" dirty="0" smtClean="0"/>
              <a:t> and </a:t>
            </a:r>
            <a:r>
              <a:rPr lang="en-US" sz="1200" dirty="0" err="1" smtClean="0"/>
              <a:t>pvbatch</a:t>
            </a:r>
            <a:r>
              <a:rPr lang="en-US" sz="1200" dirty="0" smtClean="0"/>
              <a:t>.</a:t>
            </a:r>
          </a:p>
          <a:p>
            <a:pPr lvl="3"/>
            <a:r>
              <a:rPr lang="en-US" sz="12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293319168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a:xfrm>
            <a:off x="251520" y="1131590"/>
            <a:ext cx="7921625" cy="3492500"/>
          </a:xfrm>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a:t>
            </a:r>
            <a:br>
              <a:rPr lang="en-US" dirty="0" smtClean="0"/>
            </a:br>
            <a:r>
              <a:rPr lang="en-US" dirty="0" smtClean="0"/>
              <a:t>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pic>
        <p:nvPicPr>
          <p:cNvPr id="4"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203598"/>
            <a:ext cx="4104456" cy="3076575"/>
          </a:xfrm>
          <a:prstGeom prst="rect">
            <a:avLst/>
          </a:prstGeom>
        </p:spPr>
      </p:pic>
    </p:spTree>
    <p:extLst>
      <p:ext uri="{BB962C8B-B14F-4D97-AF65-F5344CB8AC3E}">
        <p14:creationId xmlns:p14="http://schemas.microsoft.com/office/powerpoint/2010/main" val="337143398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242597979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pour une image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3" r="13"/>
          <a:stretch>
            <a:fillRect/>
          </a:stretch>
        </p:blipFill>
        <p:spPr/>
      </p:pic>
      <p:sp>
        <p:nvSpPr>
          <p:cNvPr id="3" name="Espace réservé de la date 2"/>
          <p:cNvSpPr>
            <a:spLocks noGrp="1"/>
          </p:cNvSpPr>
          <p:nvPr>
            <p:ph type="dt" sz="half" idx="16"/>
          </p:nvPr>
        </p:nvSpPr>
        <p:spPr/>
        <p:txBody>
          <a:bodyPr/>
          <a:lstStyle/>
          <a:p>
            <a:r>
              <a:rPr lang="fr-FR" smtClean="0"/>
              <a:t>14/mai/2017 Felipe Bordeu</a:t>
            </a:r>
            <a:endParaRPr lang="fr-FR" dirty="0"/>
          </a:p>
        </p:txBody>
      </p:sp>
      <p:sp>
        <p:nvSpPr>
          <p:cNvPr id="5" name="Espace réservé du numéro de diapositive 4"/>
          <p:cNvSpPr>
            <a:spLocks noGrp="1"/>
          </p:cNvSpPr>
          <p:nvPr>
            <p:ph type="sldNum" sz="quarter" idx="18"/>
          </p:nvPr>
        </p:nvSpPr>
        <p:spPr/>
        <p:txBody>
          <a:bodyPr/>
          <a:lstStyle/>
          <a:p>
            <a:fld id="{733122C9-A0B9-462F-8757-0847AD287B63}" type="slidenum">
              <a:rPr lang="fr-FR" smtClean="0"/>
              <a:pPr/>
              <a:t>39</a:t>
            </a:fld>
            <a:endParaRPr lang="fr-FR" dirty="0"/>
          </a:p>
        </p:txBody>
      </p:sp>
      <p:sp>
        <p:nvSpPr>
          <p:cNvPr id="6" name="Espace réservé du texte 5"/>
          <p:cNvSpPr>
            <a:spLocks noGrp="1"/>
          </p:cNvSpPr>
          <p:nvPr>
            <p:ph type="body" sz="quarter" idx="22"/>
          </p:nvPr>
        </p:nvSpPr>
        <p:spPr/>
        <p:txBody>
          <a:bodyPr/>
          <a:lstStyle/>
          <a:p>
            <a:r>
              <a:rPr lang="fr-FR" dirty="0" err="1"/>
              <a:t>Visualizing</a:t>
            </a:r>
            <a:r>
              <a:rPr lang="fr-FR" dirty="0"/>
              <a:t> Large </a:t>
            </a:r>
            <a:r>
              <a:rPr lang="fr-FR" dirty="0" err="1" smtClean="0"/>
              <a:t>Models</a:t>
            </a:r>
            <a:r>
              <a:rPr lang="fr-FR" dirty="0" smtClean="0"/>
              <a:t> </a:t>
            </a:r>
          </a:p>
          <a:p>
            <a:endParaRPr lang="fr-FR" dirty="0"/>
          </a:p>
          <a:p>
            <a:r>
              <a:rPr lang="fr-FR" dirty="0" smtClean="0"/>
              <a:t>(The </a:t>
            </a:r>
            <a:r>
              <a:rPr lang="fr-FR" dirty="0" err="1" smtClean="0"/>
              <a:t>Parallel</a:t>
            </a:r>
            <a:r>
              <a:rPr lang="fr-FR" dirty="0" smtClean="0"/>
              <a:t> size of </a:t>
            </a:r>
            <a:r>
              <a:rPr lang="fr-FR" dirty="0" err="1" smtClean="0"/>
              <a:t>Paraview</a:t>
            </a:r>
            <a:r>
              <a:rPr lang="fr-FR" dirty="0" smtClean="0"/>
              <a:t>)</a:t>
            </a:r>
            <a:endParaRPr lang="fr-FR" dirty="0"/>
          </a:p>
          <a:p>
            <a:endParaRPr lang="fr-FR" dirty="0"/>
          </a:p>
        </p:txBody>
      </p:sp>
      <p:sp>
        <p:nvSpPr>
          <p:cNvPr id="12" name="Espace réservé du texte 11"/>
          <p:cNvSpPr>
            <a:spLocks noGrp="1"/>
          </p:cNvSpPr>
          <p:nvPr>
            <p:ph type="body" sz="quarter" idx="23"/>
          </p:nvPr>
        </p:nvSpPr>
        <p:spPr/>
        <p:txBody>
          <a:bodyPr/>
          <a:lstStyle/>
          <a:p>
            <a:endParaRPr lang="fr-FR"/>
          </a:p>
        </p:txBody>
      </p:sp>
      <p:sp>
        <p:nvSpPr>
          <p:cNvPr id="13" name="Espace réservé du texte 12"/>
          <p:cNvSpPr>
            <a:spLocks noGrp="1"/>
          </p:cNvSpPr>
          <p:nvPr>
            <p:ph type="body" sz="quarter" idx="24"/>
          </p:nvPr>
        </p:nvSpPr>
        <p:spPr/>
        <p:txBody>
          <a:bodyPr/>
          <a:lstStyle/>
          <a:p>
            <a:endParaRPr lang="fr-FR"/>
          </a:p>
        </p:txBody>
      </p:sp>
      <p:sp>
        <p:nvSpPr>
          <p:cNvPr id="14" name="Espace réservé du texte 13"/>
          <p:cNvSpPr>
            <a:spLocks noGrp="1"/>
          </p:cNvSpPr>
          <p:nvPr>
            <p:ph type="body" sz="quarter" idx="25"/>
          </p:nvPr>
        </p:nvSpPr>
        <p:spPr/>
        <p:txBody>
          <a:bodyPr/>
          <a:lstStyle/>
          <a:p>
            <a:endParaRPr lang="fr-FR"/>
          </a:p>
        </p:txBody>
      </p:sp>
      <p:sp>
        <p:nvSpPr>
          <p:cNvPr id="10" name="Titre 9"/>
          <p:cNvSpPr>
            <a:spLocks noGrp="1"/>
          </p:cNvSpPr>
          <p:nvPr>
            <p:ph type="title"/>
          </p:nvPr>
        </p:nvSpPr>
        <p:spPr/>
        <p:txBody>
          <a:bodyPr/>
          <a:lstStyle/>
          <a:p>
            <a:r>
              <a:rPr lang="fr-FR" dirty="0" smtClean="0"/>
              <a:t>4</a:t>
            </a:r>
            <a:endParaRPr lang="fr-FR" dirty="0"/>
          </a:p>
        </p:txBody>
      </p:sp>
    </p:spTree>
    <p:extLst>
      <p:ext uri="{BB962C8B-B14F-4D97-AF65-F5344CB8AC3E}">
        <p14:creationId xmlns:p14="http://schemas.microsoft.com/office/powerpoint/2010/main" val="2281500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pour une image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3" r="13"/>
          <a:stretch>
            <a:fillRect/>
          </a:stretch>
        </p:blipFill>
        <p:spPr/>
      </p:pic>
      <p:sp>
        <p:nvSpPr>
          <p:cNvPr id="3" name="Espace réservé de la date 2"/>
          <p:cNvSpPr>
            <a:spLocks noGrp="1"/>
          </p:cNvSpPr>
          <p:nvPr>
            <p:ph type="dt" sz="half" idx="16"/>
          </p:nvPr>
        </p:nvSpPr>
        <p:spPr/>
        <p:txBody>
          <a:bodyPr/>
          <a:lstStyle/>
          <a:p>
            <a:r>
              <a:rPr lang="fr-FR" smtClean="0"/>
              <a:t>14/mai/2017 Felipe Bordeu</a:t>
            </a:r>
            <a:endParaRPr lang="fr-FR" dirty="0"/>
          </a:p>
        </p:txBody>
      </p:sp>
      <p:sp>
        <p:nvSpPr>
          <p:cNvPr id="5" name="Espace réservé du numéro de diapositive 4"/>
          <p:cNvSpPr>
            <a:spLocks noGrp="1"/>
          </p:cNvSpPr>
          <p:nvPr>
            <p:ph type="sldNum" sz="quarter" idx="18"/>
          </p:nvPr>
        </p:nvSpPr>
        <p:spPr/>
        <p:txBody>
          <a:bodyPr/>
          <a:lstStyle/>
          <a:p>
            <a:fld id="{733122C9-A0B9-462F-8757-0847AD287B63}" type="slidenum">
              <a:rPr lang="fr-FR" smtClean="0"/>
              <a:pPr/>
              <a:t>4</a:t>
            </a:fld>
            <a:endParaRPr lang="fr-FR" dirty="0"/>
          </a:p>
        </p:txBody>
      </p:sp>
      <p:sp>
        <p:nvSpPr>
          <p:cNvPr id="6" name="Espace réservé du texte 5"/>
          <p:cNvSpPr>
            <a:spLocks noGrp="1"/>
          </p:cNvSpPr>
          <p:nvPr>
            <p:ph type="body" sz="quarter" idx="22"/>
          </p:nvPr>
        </p:nvSpPr>
        <p:spPr/>
        <p:txBody>
          <a:bodyPr/>
          <a:lstStyle/>
          <a:p>
            <a:r>
              <a:rPr lang="fr-FR" dirty="0" smtClean="0"/>
              <a:t>Introduction</a:t>
            </a:r>
            <a:endParaRPr lang="fr-FR" dirty="0"/>
          </a:p>
        </p:txBody>
      </p:sp>
      <p:sp>
        <p:nvSpPr>
          <p:cNvPr id="12" name="Espace réservé du texte 11"/>
          <p:cNvSpPr>
            <a:spLocks noGrp="1"/>
          </p:cNvSpPr>
          <p:nvPr>
            <p:ph type="body" sz="quarter" idx="23"/>
          </p:nvPr>
        </p:nvSpPr>
        <p:spPr/>
        <p:txBody>
          <a:bodyPr/>
          <a:lstStyle/>
          <a:p>
            <a:endParaRPr lang="fr-FR"/>
          </a:p>
        </p:txBody>
      </p:sp>
      <p:sp>
        <p:nvSpPr>
          <p:cNvPr id="13" name="Espace réservé du texte 12"/>
          <p:cNvSpPr>
            <a:spLocks noGrp="1"/>
          </p:cNvSpPr>
          <p:nvPr>
            <p:ph type="body" sz="quarter" idx="24"/>
          </p:nvPr>
        </p:nvSpPr>
        <p:spPr/>
        <p:txBody>
          <a:bodyPr/>
          <a:lstStyle/>
          <a:p>
            <a:endParaRPr lang="fr-FR"/>
          </a:p>
        </p:txBody>
      </p:sp>
      <p:sp>
        <p:nvSpPr>
          <p:cNvPr id="14" name="Espace réservé du texte 13"/>
          <p:cNvSpPr>
            <a:spLocks noGrp="1"/>
          </p:cNvSpPr>
          <p:nvPr>
            <p:ph type="body" sz="quarter" idx="25"/>
          </p:nvPr>
        </p:nvSpPr>
        <p:spPr/>
        <p:txBody>
          <a:bodyPr/>
          <a:lstStyle/>
          <a:p>
            <a:endParaRPr lang="fr-FR"/>
          </a:p>
        </p:txBody>
      </p:sp>
      <p:sp>
        <p:nvSpPr>
          <p:cNvPr id="10" name="Titre 9"/>
          <p:cNvSpPr>
            <a:spLocks noGrp="1"/>
          </p:cNvSpPr>
          <p:nvPr>
            <p:ph type="title"/>
          </p:nvPr>
        </p:nvSpPr>
        <p:spPr/>
        <p:txBody>
          <a:bodyPr/>
          <a:lstStyle/>
          <a:p>
            <a:r>
              <a:rPr lang="fr-FR" dirty="0" smtClean="0"/>
              <a:t>1</a:t>
            </a:r>
            <a:endParaRPr lang="fr-FR" dirty="0"/>
          </a:p>
        </p:txBody>
      </p:sp>
    </p:spTree>
    <p:extLst>
      <p:ext uri="{BB962C8B-B14F-4D97-AF65-F5344CB8AC3E}">
        <p14:creationId xmlns:p14="http://schemas.microsoft.com/office/powerpoint/2010/main" val="4234499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dirty="0" smtClean="0">
                <a:ea typeface="ＭＳ Ｐゴシック" pitchFamily="-107" charset="-128"/>
              </a:rPr>
              <a:t>ParaView Architecture</a:t>
            </a:r>
          </a:p>
        </p:txBody>
      </p:sp>
      <p:sp>
        <p:nvSpPr>
          <p:cNvPr id="202755" name="Rectangle 3"/>
          <p:cNvSpPr>
            <a:spLocks noGrp="1" noChangeArrowheads="1"/>
          </p:cNvSpPr>
          <p:nvPr>
            <p:ph type="body" idx="1"/>
          </p:nvPr>
        </p:nvSpPr>
        <p:spPr>
          <a:xfrm>
            <a:off x="1061469" y="857205"/>
            <a:ext cx="1944216" cy="1440160"/>
          </a:xfrm>
        </p:spPr>
        <p:txBody>
          <a:bodyPr/>
          <a:lstStyle/>
          <a:p>
            <a:r>
              <a:rPr lang="en-US" dirty="0" smtClean="0">
                <a:ea typeface="ＭＳ Ｐゴシック" pitchFamily="-107" charset="-128"/>
              </a:rPr>
              <a:t>Three tier</a:t>
            </a:r>
          </a:p>
          <a:p>
            <a:pPr lvl="1"/>
            <a:r>
              <a:rPr lang="en-US" dirty="0" smtClean="0">
                <a:ea typeface="ＭＳ Ｐゴシック" pitchFamily="-107" charset="-128"/>
              </a:rPr>
              <a:t>Data Server</a:t>
            </a:r>
          </a:p>
          <a:p>
            <a:pPr lvl="1"/>
            <a:r>
              <a:rPr lang="en-US" dirty="0" smtClean="0">
                <a:ea typeface="ＭＳ Ｐゴシック" pitchFamily="-107" charset="-128"/>
              </a:rPr>
              <a:t>Render Server</a:t>
            </a:r>
          </a:p>
          <a:p>
            <a:pPr lvl="1"/>
            <a:r>
              <a:rPr lang="en-US" dirty="0" smtClean="0">
                <a:ea typeface="ＭＳ Ｐゴシック" pitchFamily="-107" charset="-128"/>
              </a:rPr>
              <a:t>Client</a:t>
            </a:r>
          </a:p>
        </p:txBody>
      </p:sp>
      <p:grpSp>
        <p:nvGrpSpPr>
          <p:cNvPr id="4" name="Group 5"/>
          <p:cNvGrpSpPr>
            <a:grpSpLocks/>
          </p:cNvGrpSpPr>
          <p:nvPr/>
        </p:nvGrpSpPr>
        <p:grpSpPr bwMode="auto">
          <a:xfrm>
            <a:off x="3292537" y="821383"/>
            <a:ext cx="2014537" cy="1512168"/>
            <a:chOff x="1776" y="1488"/>
            <a:chExt cx="2304" cy="1728"/>
          </a:xfrm>
        </p:grpSpPr>
        <p:sp>
          <p:nvSpPr>
            <p:cNvPr id="5"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100">
                <a:latin typeface="Arial" charset="0"/>
              </a:endParaRPr>
            </a:p>
          </p:txBody>
        </p:sp>
        <p:sp>
          <p:nvSpPr>
            <p:cNvPr id="6"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1600">
                  <a:latin typeface="Arial" charset="0"/>
                </a:rPr>
                <a:t>Client</a:t>
              </a:r>
            </a:p>
          </p:txBody>
        </p:sp>
        <p:sp>
          <p:nvSpPr>
            <p:cNvPr id="7"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1600" dirty="0">
                  <a:latin typeface="Arial" charset="0"/>
                </a:rPr>
                <a:t>Data</a:t>
              </a:r>
            </a:p>
            <a:p>
              <a:pPr algn="ctr" eaLnBrk="1" hangingPunct="1"/>
              <a:r>
                <a:rPr lang="en-US" sz="1600" dirty="0">
                  <a:latin typeface="Arial" charset="0"/>
                </a:rPr>
                <a:t>Server</a:t>
              </a:r>
            </a:p>
          </p:txBody>
        </p:sp>
        <p:sp>
          <p:nvSpPr>
            <p:cNvPr id="8"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1600" dirty="0">
                  <a:latin typeface="Arial" charset="0"/>
                </a:rPr>
                <a:t>Render</a:t>
              </a:r>
            </a:p>
            <a:p>
              <a:pPr algn="ctr" eaLnBrk="1" hangingPunct="1"/>
              <a:r>
                <a:rPr lang="en-US" sz="1600" dirty="0">
                  <a:latin typeface="Arial" charset="0"/>
                </a:rPr>
                <a:t>Server</a:t>
              </a:r>
            </a:p>
          </p:txBody>
        </p:sp>
      </p:grpSp>
      <p:sp>
        <p:nvSpPr>
          <p:cNvPr id="2" name="Rectangle 1"/>
          <p:cNvSpPr/>
          <p:nvPr/>
        </p:nvSpPr>
        <p:spPr>
          <a:xfrm>
            <a:off x="3555580" y="339502"/>
            <a:ext cx="1351652" cy="369332"/>
          </a:xfrm>
          <a:prstGeom prst="rect">
            <a:avLst/>
          </a:prstGeom>
        </p:spPr>
        <p:txBody>
          <a:bodyPr wrap="none">
            <a:spAutoFit/>
          </a:bodyPr>
          <a:lstStyle/>
          <a:p>
            <a:r>
              <a:rPr lang="en-US" dirty="0">
                <a:ea typeface="ＭＳ Ｐゴシック" pitchFamily="-107" charset="-128"/>
              </a:rPr>
              <a:t>Standalone</a:t>
            </a:r>
            <a:endParaRPr lang="fr-FR" dirty="0"/>
          </a:p>
        </p:txBody>
      </p:sp>
      <p:grpSp>
        <p:nvGrpSpPr>
          <p:cNvPr id="10" name="Group 5"/>
          <p:cNvGrpSpPr>
            <a:grpSpLocks/>
          </p:cNvGrpSpPr>
          <p:nvPr/>
        </p:nvGrpSpPr>
        <p:grpSpPr bwMode="auto">
          <a:xfrm>
            <a:off x="696222" y="2955880"/>
            <a:ext cx="3312368" cy="1587810"/>
            <a:chOff x="816" y="2310"/>
            <a:chExt cx="4128" cy="2016"/>
          </a:xfrm>
        </p:grpSpPr>
        <p:sp>
          <p:nvSpPr>
            <p:cNvPr id="11"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1600">
                  <a:latin typeface="Arial" charset="0"/>
                </a:rPr>
                <a:t>Client</a:t>
              </a:r>
            </a:p>
          </p:txBody>
        </p:sp>
        <p:sp>
          <p:nvSpPr>
            <p:cNvPr id="12"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100">
                <a:latin typeface="Arial" charset="0"/>
              </a:endParaRPr>
            </a:p>
          </p:txBody>
        </p:sp>
        <p:sp>
          <p:nvSpPr>
            <p:cNvPr id="13"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100">
                <a:latin typeface="Arial" charset="0"/>
              </a:endParaRPr>
            </a:p>
          </p:txBody>
        </p:sp>
        <p:sp>
          <p:nvSpPr>
            <p:cNvPr id="14"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100">
                <a:latin typeface="Arial" charset="0"/>
              </a:endParaRPr>
            </a:p>
          </p:txBody>
        </p:sp>
        <p:grpSp>
          <p:nvGrpSpPr>
            <p:cNvPr id="15" name="Group 10"/>
            <p:cNvGrpSpPr>
              <a:grpSpLocks/>
            </p:cNvGrpSpPr>
            <p:nvPr/>
          </p:nvGrpSpPr>
          <p:grpSpPr bwMode="auto">
            <a:xfrm>
              <a:off x="1104" y="2598"/>
              <a:ext cx="2304" cy="1728"/>
              <a:chOff x="480" y="624"/>
              <a:chExt cx="2304" cy="1728"/>
            </a:xfrm>
          </p:grpSpPr>
          <p:sp>
            <p:nvSpPr>
              <p:cNvPr id="17"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100">
                  <a:latin typeface="Arial" charset="0"/>
                </a:endParaRPr>
              </a:p>
            </p:txBody>
          </p:sp>
          <p:sp>
            <p:nvSpPr>
              <p:cNvPr id="18"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1600" dirty="0">
                    <a:latin typeface="Arial" charset="0"/>
                  </a:rPr>
                  <a:t>Data</a:t>
                </a:r>
              </a:p>
              <a:p>
                <a:pPr algn="ctr" eaLnBrk="1" hangingPunct="1"/>
                <a:r>
                  <a:rPr lang="en-US" sz="1600" dirty="0">
                    <a:latin typeface="Arial" charset="0"/>
                  </a:rPr>
                  <a:t>Server</a:t>
                </a:r>
              </a:p>
            </p:txBody>
          </p:sp>
          <p:sp>
            <p:nvSpPr>
              <p:cNvPr id="19"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1600" dirty="0">
                    <a:latin typeface="Arial" charset="0"/>
                  </a:rPr>
                  <a:t>Render</a:t>
                </a:r>
              </a:p>
              <a:p>
                <a:pPr algn="ctr" eaLnBrk="1" hangingPunct="1"/>
                <a:r>
                  <a:rPr lang="en-US" sz="1600" dirty="0">
                    <a:latin typeface="Arial" charset="0"/>
                  </a:rPr>
                  <a:t>Server</a:t>
                </a:r>
              </a:p>
            </p:txBody>
          </p:sp>
        </p:grpSp>
        <p:sp>
          <p:nvSpPr>
            <p:cNvPr id="16"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sz="1100"/>
            </a:p>
          </p:txBody>
        </p:sp>
      </p:grpSp>
      <p:sp>
        <p:nvSpPr>
          <p:cNvPr id="3" name="Rectangle 2"/>
          <p:cNvSpPr/>
          <p:nvPr/>
        </p:nvSpPr>
        <p:spPr>
          <a:xfrm>
            <a:off x="1206377" y="2506104"/>
            <a:ext cx="1531188" cy="369332"/>
          </a:xfrm>
          <a:prstGeom prst="rect">
            <a:avLst/>
          </a:prstGeom>
        </p:spPr>
        <p:txBody>
          <a:bodyPr wrap="none">
            <a:spAutoFit/>
          </a:bodyPr>
          <a:lstStyle/>
          <a:p>
            <a:r>
              <a:rPr lang="en-US" dirty="0">
                <a:ea typeface="ＭＳ Ｐゴシック" pitchFamily="-107" charset="-128"/>
              </a:rPr>
              <a:t>Client-Server</a:t>
            </a:r>
            <a:endParaRPr lang="fr-FR" dirty="0"/>
          </a:p>
        </p:txBody>
      </p:sp>
      <p:sp>
        <p:nvSpPr>
          <p:cNvPr id="9" name="Rectangle 8"/>
          <p:cNvSpPr/>
          <p:nvPr/>
        </p:nvSpPr>
        <p:spPr>
          <a:xfrm>
            <a:off x="4916998" y="2690770"/>
            <a:ext cx="3659976" cy="369332"/>
          </a:xfrm>
          <a:prstGeom prst="rect">
            <a:avLst/>
          </a:prstGeom>
        </p:spPr>
        <p:txBody>
          <a:bodyPr wrap="none">
            <a:spAutoFit/>
          </a:bodyPr>
          <a:lstStyle/>
          <a:p>
            <a:r>
              <a:rPr lang="en-US" dirty="0">
                <a:ea typeface="ＭＳ Ｐゴシック" pitchFamily="-107" charset="-128"/>
              </a:rPr>
              <a:t>Client-Render Server-Data Server</a:t>
            </a:r>
            <a:endParaRPr lang="fr-FR" dirty="0"/>
          </a:p>
        </p:txBody>
      </p:sp>
      <p:grpSp>
        <p:nvGrpSpPr>
          <p:cNvPr id="22" name="Group 4"/>
          <p:cNvGrpSpPr>
            <a:grpSpLocks/>
          </p:cNvGrpSpPr>
          <p:nvPr/>
        </p:nvGrpSpPr>
        <p:grpSpPr bwMode="auto">
          <a:xfrm>
            <a:off x="4921204" y="3121491"/>
            <a:ext cx="3352800" cy="1394234"/>
            <a:chOff x="384" y="480"/>
            <a:chExt cx="4848" cy="2016"/>
          </a:xfrm>
        </p:grpSpPr>
        <p:sp>
          <p:nvSpPr>
            <p:cNvPr id="23"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600">
                <a:latin typeface="Arial" charset="0"/>
              </a:endParaRPr>
            </a:p>
          </p:txBody>
        </p:sp>
        <p:sp>
          <p:nvSpPr>
            <p:cNvPr id="24"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600">
                <a:latin typeface="Arial" charset="0"/>
              </a:endParaRPr>
            </a:p>
          </p:txBody>
        </p:sp>
        <p:sp>
          <p:nvSpPr>
            <p:cNvPr id="25"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600">
                <a:latin typeface="Arial" charset="0"/>
              </a:endParaRPr>
            </a:p>
          </p:txBody>
        </p:sp>
        <p:sp>
          <p:nvSpPr>
            <p:cNvPr id="26"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600">
                <a:latin typeface="Arial" charset="0"/>
              </a:endParaRPr>
            </a:p>
          </p:txBody>
        </p:sp>
        <p:sp>
          <p:nvSpPr>
            <p:cNvPr id="27"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600">
                <a:latin typeface="Arial" charset="0"/>
              </a:endParaRPr>
            </a:p>
          </p:txBody>
        </p:sp>
        <p:sp>
          <p:nvSpPr>
            <p:cNvPr id="28"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600">
                <a:latin typeface="Arial" charset="0"/>
              </a:endParaRPr>
            </a:p>
          </p:txBody>
        </p:sp>
        <p:sp>
          <p:nvSpPr>
            <p:cNvPr id="29"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600">
                <a:latin typeface="Arial" charset="0"/>
              </a:endParaRPr>
            </a:p>
          </p:txBody>
        </p:sp>
        <p:sp>
          <p:nvSpPr>
            <p:cNvPr id="30"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1600">
                  <a:latin typeface="Arial" charset="0"/>
                </a:rPr>
                <a:t>Client</a:t>
              </a:r>
            </a:p>
          </p:txBody>
        </p:sp>
        <p:sp>
          <p:nvSpPr>
            <p:cNvPr id="31"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1600">
                  <a:latin typeface="Arial" charset="0"/>
                </a:rPr>
                <a:t>Data</a:t>
              </a:r>
            </a:p>
            <a:p>
              <a:pPr algn="ctr" eaLnBrk="1" hangingPunct="1"/>
              <a:r>
                <a:rPr lang="en-US" sz="1600">
                  <a:latin typeface="Arial" charset="0"/>
                </a:rPr>
                <a:t>Server</a:t>
              </a:r>
            </a:p>
          </p:txBody>
        </p:sp>
        <p:sp>
          <p:nvSpPr>
            <p:cNvPr id="32"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1600">
                  <a:latin typeface="Arial" charset="0"/>
                </a:rPr>
                <a:t>Render</a:t>
              </a:r>
            </a:p>
            <a:p>
              <a:pPr algn="ctr" eaLnBrk="1" hangingPunct="1"/>
              <a:r>
                <a:rPr lang="en-US" sz="1600">
                  <a:latin typeface="Arial" charset="0"/>
                </a:rPr>
                <a:t>Server</a:t>
              </a:r>
            </a:p>
          </p:txBody>
        </p:sp>
        <p:sp>
          <p:nvSpPr>
            <p:cNvPr id="33"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sz="1100"/>
            </a:p>
          </p:txBody>
        </p:sp>
        <p:sp>
          <p:nvSpPr>
            <p:cNvPr id="34"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sz="1100"/>
            </a:p>
          </p:txBody>
        </p:sp>
        <p:sp>
          <p:nvSpPr>
            <p:cNvPr id="35"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sz="1100"/>
            </a:p>
          </p:txBody>
        </p:sp>
        <p:sp>
          <p:nvSpPr>
            <p:cNvPr id="36"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sz="1100"/>
            </a:p>
          </p:txBody>
        </p:sp>
        <p:sp>
          <p:nvSpPr>
            <p:cNvPr id="37"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sz="1100"/>
            </a:p>
          </p:txBody>
        </p:sp>
      </p:grpSp>
    </p:spTree>
    <p:extLst>
      <p:ext uri="{BB962C8B-B14F-4D97-AF65-F5344CB8AC3E}">
        <p14:creationId xmlns:p14="http://schemas.microsoft.com/office/powerpoint/2010/main" val="759446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mtClean="0">
                <a:ea typeface="ＭＳ Ｐゴシック" pitchFamily="-107" charset="-128"/>
              </a:rPr>
              <a:t>Requirements for</a:t>
            </a:r>
            <a:br>
              <a:rPr lang="en-US" smtClean="0">
                <a:ea typeface="ＭＳ Ｐゴシック" pitchFamily="-107" charset="-128"/>
              </a:rPr>
            </a:br>
            <a:r>
              <a:rPr lang="en-US"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pPr marL="285750" indent="-285750">
              <a:buFont typeface="Arial" panose="020B0604020202020204" pitchFamily="34" charset="0"/>
              <a:buChar char="•"/>
            </a:pPr>
            <a:r>
              <a:rPr lang="en-US" dirty="0" smtClean="0">
                <a:ea typeface="ＭＳ Ｐゴシック" pitchFamily="-107" charset="-128"/>
              </a:rPr>
              <a:t>C++</a:t>
            </a:r>
          </a:p>
          <a:p>
            <a:pPr marL="285750" indent="-285750">
              <a:buFont typeface="Arial" panose="020B0604020202020204" pitchFamily="34" charset="0"/>
              <a:buChar char="•"/>
            </a:pPr>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pPr marL="285750" indent="-285750">
              <a:buFont typeface="Arial" panose="020B0604020202020204" pitchFamily="34" charset="0"/>
              <a:buChar char="•"/>
            </a:pPr>
            <a:r>
              <a:rPr lang="en-US" dirty="0" smtClean="0">
                <a:ea typeface="ＭＳ Ｐゴシック" pitchFamily="-107" charset="-128"/>
              </a:rPr>
              <a:t>MPI</a:t>
            </a:r>
          </a:p>
          <a:p>
            <a:pPr marL="285750" indent="-285750">
              <a:buFont typeface="Arial" panose="020B0604020202020204" pitchFamily="34" charset="0"/>
              <a:buChar char="•"/>
            </a:pPr>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pPr marL="285750" indent="-285750">
              <a:buFont typeface="Arial" panose="020B0604020202020204" pitchFamily="34" charset="0"/>
              <a:buChar char="•"/>
            </a:pPr>
            <a:r>
              <a:rPr lang="en-US" dirty="0" err="1" smtClean="0">
                <a:ea typeface="ＭＳ Ｐゴシック" pitchFamily="-107" charset="-128"/>
              </a:rPr>
              <a:t>Qt</a:t>
            </a:r>
            <a:r>
              <a:rPr lang="en-US" dirty="0" smtClean="0">
                <a:ea typeface="ＭＳ Ｐゴシック" pitchFamily="-107" charset="-128"/>
              </a:rPr>
              <a:t> 4.7 (optional)</a:t>
            </a:r>
          </a:p>
          <a:p>
            <a:pPr marL="285750" indent="-285750">
              <a:buFont typeface="Arial" panose="020B0604020202020204" pitchFamily="34" charset="0"/>
              <a:buChar char="•"/>
            </a:pPr>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275547571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vw-3co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2427734"/>
            <a:ext cx="3082108" cy="1109075"/>
          </a:xfrm>
          <a:prstGeom prst="rect">
            <a:avLst/>
          </a:prstGeom>
        </p:spPr>
      </p:pic>
      <p:sp>
        <p:nvSpPr>
          <p:cNvPr id="2" name="Title 1"/>
          <p:cNvSpPr>
            <a:spLocks noGrp="1"/>
          </p:cNvSpPr>
          <p:nvPr>
            <p:ph type="title"/>
          </p:nvPr>
        </p:nvSpPr>
        <p:spPr/>
        <p:txBody>
          <a:bodyPr/>
          <a:lstStyle/>
          <a:p>
            <a:r>
              <a:rPr lang="en-US" dirty="0" smtClean="0"/>
              <a:t>What’s That?</a:t>
            </a:r>
            <a:endParaRPr lang="en-US" dirty="0"/>
          </a:p>
        </p:txBody>
      </p:sp>
      <p:sp>
        <p:nvSpPr>
          <p:cNvPr id="3" name="Content Placeholder 2"/>
          <p:cNvSpPr>
            <a:spLocks noGrp="1"/>
          </p:cNvSpPr>
          <p:nvPr>
            <p:ph idx="1"/>
          </p:nvPr>
        </p:nvSpPr>
        <p:spPr/>
        <p:txBody>
          <a:bodyPr/>
          <a:lstStyle/>
          <a:p>
            <a:r>
              <a:rPr lang="en-US" dirty="0" smtClean="0"/>
              <a:t>Web visualization </a:t>
            </a:r>
            <a:r>
              <a:rPr lang="en-US" i="1" u="sng" dirty="0" smtClean="0"/>
              <a:t>framework</a:t>
            </a:r>
            <a:r>
              <a:rPr lang="en-US" dirty="0" smtClean="0"/>
              <a:t> (remote)</a:t>
            </a:r>
          </a:p>
          <a:p>
            <a:r>
              <a:rPr lang="en-US" dirty="0" smtClean="0"/>
              <a:t>ParaView client on the web.</a:t>
            </a:r>
            <a:endParaRPr lang="en-US" dirty="0"/>
          </a:p>
        </p:txBody>
      </p:sp>
      <p:pic>
        <p:nvPicPr>
          <p:cNvPr id="4" name="Picture 3" descr="ParaViewWebVisualizer.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601660"/>
            <a:ext cx="3758072" cy="2761221"/>
          </a:xfrm>
          <a:prstGeom prst="rect">
            <a:avLst/>
          </a:prstGeom>
        </p:spPr>
      </p:pic>
    </p:spTree>
    <p:extLst>
      <p:ext uri="{BB962C8B-B14F-4D97-AF65-F5344CB8AC3E}">
        <p14:creationId xmlns:p14="http://schemas.microsoft.com/office/powerpoint/2010/main" val="374816594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1491630"/>
            <a:ext cx="5538191" cy="1990536"/>
          </a:xfrm>
          <a:prstGeom prst="rect">
            <a:avLst/>
          </a:prstGeom>
        </p:spPr>
      </p:pic>
    </p:spTree>
    <p:extLst>
      <p:ext uri="{BB962C8B-B14F-4D97-AF65-F5344CB8AC3E}">
        <p14:creationId xmlns:p14="http://schemas.microsoft.com/office/powerpoint/2010/main" val="69331325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2783508100"/>
              </p:ext>
            </p:extLst>
          </p:nvPr>
        </p:nvGraphicFramePr>
        <p:xfrm>
          <a:off x="304802" y="1200150"/>
          <a:ext cx="8610599" cy="3299460"/>
        </p:xfrm>
        <a:graphic>
          <a:graphicData uri="http://schemas.openxmlformats.org/drawingml/2006/table">
            <a:tbl>
              <a:tblPr firstRow="1" bandRow="1">
                <a:tableStyleId>{EB9631B5-78F2-41C9-869B-9F39066F8104}</a:tableStyleId>
              </a:tblPr>
              <a:tblGrid>
                <a:gridCol w="2637481"/>
                <a:gridCol w="1551459"/>
                <a:gridCol w="1146031"/>
                <a:gridCol w="1491450"/>
                <a:gridCol w="1784178"/>
              </a:tblGrid>
              <a:tr h="480060">
                <a:tc>
                  <a:txBody>
                    <a:bodyPr/>
                    <a:lstStyle/>
                    <a:p>
                      <a:r>
                        <a:rPr lang="en-US" sz="1400" dirty="0" smtClean="0">
                          <a:solidFill>
                            <a:schemeClr val="tx2"/>
                          </a:solidFill>
                        </a:rPr>
                        <a:t>System Parameter</a:t>
                      </a:r>
                      <a:endParaRPr lang="en-US" sz="1400" dirty="0">
                        <a:solidFill>
                          <a:schemeClr val="tx2"/>
                        </a:solidFill>
                      </a:endParaRPr>
                    </a:p>
                  </a:txBody>
                  <a:tcPr marL="93165" marR="93165" marT="34290" marB="34290">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sz="1400" dirty="0" smtClean="0">
                          <a:solidFill>
                            <a:schemeClr val="tx2"/>
                          </a:solidFill>
                        </a:rPr>
                        <a:t>2011</a:t>
                      </a:r>
                      <a:endParaRPr lang="en-US" sz="1400" dirty="0">
                        <a:solidFill>
                          <a:schemeClr val="tx2"/>
                        </a:solidFill>
                      </a:endParaRPr>
                    </a:p>
                  </a:txBody>
                  <a:tcPr marL="93165" marR="93165" marT="34290" marB="34290">
                    <a:solidFill>
                      <a:schemeClr val="bg2"/>
                    </a:solidFill>
                  </a:tcPr>
                </a:tc>
                <a:tc gridSpan="2">
                  <a:txBody>
                    <a:bodyPr/>
                    <a:lstStyle/>
                    <a:p>
                      <a:pPr algn="ctr"/>
                      <a:r>
                        <a:rPr lang="en-US" sz="1400" dirty="0" smtClean="0">
                          <a:solidFill>
                            <a:schemeClr val="tx2"/>
                          </a:solidFill>
                        </a:rPr>
                        <a:t>“2018”</a:t>
                      </a:r>
                      <a:endParaRPr lang="en-US" sz="1400" dirty="0">
                        <a:solidFill>
                          <a:schemeClr val="tx2"/>
                        </a:solidFill>
                      </a:endParaRPr>
                    </a:p>
                  </a:txBody>
                  <a:tcPr marL="93165" marR="93165" marT="34290" marB="34290">
                    <a:solidFill>
                      <a:schemeClr val="bg2"/>
                    </a:solidFill>
                  </a:tcPr>
                </a:tc>
                <a:tc hMerge="1">
                  <a:txBody>
                    <a:bodyPr/>
                    <a:lstStyle/>
                    <a:p>
                      <a:endParaRPr lang="en-US"/>
                    </a:p>
                  </a:txBody>
                  <a:tcPr/>
                </a:tc>
                <a:tc>
                  <a:txBody>
                    <a:bodyPr/>
                    <a:lstStyle/>
                    <a:p>
                      <a:pPr algn="ctr"/>
                      <a:r>
                        <a:rPr lang="en-US" sz="1400" dirty="0" smtClean="0">
                          <a:solidFill>
                            <a:schemeClr val="tx2"/>
                          </a:solidFill>
                        </a:rPr>
                        <a:t>Factor Change</a:t>
                      </a:r>
                      <a:endParaRPr lang="en-US" sz="1400" dirty="0">
                        <a:solidFill>
                          <a:schemeClr val="tx2"/>
                        </a:solidFill>
                      </a:endParaRPr>
                    </a:p>
                  </a:txBody>
                  <a:tcPr marL="93165" marR="93165" marT="34290" marB="34290">
                    <a:lnR w="12700" cap="flat" cmpd="sng" algn="ctr">
                      <a:solidFill>
                        <a:schemeClr val="tx1"/>
                      </a:solidFill>
                      <a:prstDash val="solid"/>
                      <a:round/>
                      <a:headEnd type="none" w="med" len="med"/>
                      <a:tailEnd type="none" w="med" len="med"/>
                    </a:lnR>
                    <a:solidFill>
                      <a:schemeClr val="bg2"/>
                    </a:solidFill>
                  </a:tcPr>
                </a:tc>
              </a:tr>
              <a:tr h="278130">
                <a:tc>
                  <a:txBody>
                    <a:bodyPr/>
                    <a:lstStyle/>
                    <a:p>
                      <a:r>
                        <a:rPr lang="en-US" sz="1400" dirty="0" smtClean="0"/>
                        <a:t>System</a:t>
                      </a:r>
                      <a:r>
                        <a:rPr lang="en-US" sz="1400" baseline="0" dirty="0" smtClean="0"/>
                        <a:t> peak</a:t>
                      </a:r>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2 PF</a:t>
                      </a:r>
                      <a:endParaRPr lang="en-US" sz="1400" dirty="0"/>
                    </a:p>
                  </a:txBody>
                  <a:tcPr marL="93165" marR="93165" marT="34290" marB="34290"/>
                </a:tc>
                <a:tc gridSpan="2">
                  <a:txBody>
                    <a:bodyPr/>
                    <a:lstStyle/>
                    <a:p>
                      <a:pPr algn="ctr"/>
                      <a:r>
                        <a:rPr lang="en-US" sz="1400" dirty="0" smtClean="0"/>
                        <a:t>1 EF</a:t>
                      </a:r>
                      <a:endParaRPr lang="en-US" sz="1400" dirty="0"/>
                    </a:p>
                  </a:txBody>
                  <a:tcPr marL="93165" marR="93165" marT="34290" marB="34290"/>
                </a:tc>
                <a:tc hMerge="1">
                  <a:txBody>
                    <a:bodyPr/>
                    <a:lstStyle/>
                    <a:p>
                      <a:endParaRPr lang="en-US"/>
                    </a:p>
                  </a:txBody>
                  <a:tcPr/>
                </a:tc>
                <a:tc>
                  <a:txBody>
                    <a:bodyPr/>
                    <a:lstStyle/>
                    <a:p>
                      <a:pPr algn="r"/>
                      <a:r>
                        <a:rPr lang="en-US" sz="1400" dirty="0" smtClean="0"/>
                        <a:t>500</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r h="278130">
                <a:tc>
                  <a:txBody>
                    <a:bodyPr/>
                    <a:lstStyle/>
                    <a:p>
                      <a:r>
                        <a:rPr lang="en-US" sz="1400" dirty="0" smtClean="0"/>
                        <a:t>Power</a:t>
                      </a:r>
                      <a:endParaRPr lang="en-US" sz="1400" dirty="0"/>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6 MW</a:t>
                      </a:r>
                      <a:endParaRPr lang="en-US" sz="1400" dirty="0"/>
                    </a:p>
                  </a:txBody>
                  <a:tcPr marL="93165" marR="93165" marT="34290" marB="34290"/>
                </a:tc>
                <a:tc gridSpan="2">
                  <a:txBody>
                    <a:bodyPr/>
                    <a:lstStyle/>
                    <a:p>
                      <a:pPr algn="ctr"/>
                      <a:r>
                        <a:rPr lang="en-US" sz="1400" dirty="0" smtClean="0"/>
                        <a:t>≤20 MW</a:t>
                      </a:r>
                      <a:endParaRPr lang="en-US" sz="1400" dirty="0"/>
                    </a:p>
                  </a:txBody>
                  <a:tcPr marL="93165" marR="93165" marT="34290" marB="34290"/>
                </a:tc>
                <a:tc hMerge="1">
                  <a:txBody>
                    <a:bodyPr/>
                    <a:lstStyle/>
                    <a:p>
                      <a:endParaRPr lang="en-US"/>
                    </a:p>
                  </a:txBody>
                  <a:tcPr/>
                </a:tc>
                <a:tc>
                  <a:txBody>
                    <a:bodyPr/>
                    <a:lstStyle/>
                    <a:p>
                      <a:pPr algn="r"/>
                      <a:r>
                        <a:rPr lang="en-US" sz="1400" dirty="0" smtClean="0"/>
                        <a:t>3</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r h="278130">
                <a:tc>
                  <a:txBody>
                    <a:bodyPr/>
                    <a:lstStyle/>
                    <a:p>
                      <a:r>
                        <a:rPr lang="en-US" sz="1400" dirty="0" smtClean="0"/>
                        <a:t>System Memory</a:t>
                      </a:r>
                      <a:endParaRPr lang="en-US" sz="1400" dirty="0"/>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0.3 PB</a:t>
                      </a:r>
                      <a:endParaRPr lang="en-US" sz="1400" dirty="0"/>
                    </a:p>
                  </a:txBody>
                  <a:tcPr marL="93165" marR="93165" marT="34290" marB="34290"/>
                </a:tc>
                <a:tc gridSpan="2">
                  <a:txBody>
                    <a:bodyPr/>
                    <a:lstStyle/>
                    <a:p>
                      <a:pPr algn="ctr"/>
                      <a:r>
                        <a:rPr lang="en-US" sz="1400" baseline="0" dirty="0" smtClean="0"/>
                        <a:t>32-64 PB</a:t>
                      </a:r>
                      <a:endParaRPr lang="en-US" sz="1400" dirty="0"/>
                    </a:p>
                  </a:txBody>
                  <a:tcPr marL="93165" marR="93165" marT="34290" marB="34290"/>
                </a:tc>
                <a:tc hMerge="1">
                  <a:txBody>
                    <a:bodyPr/>
                    <a:lstStyle/>
                    <a:p>
                      <a:endParaRPr lang="en-US"/>
                    </a:p>
                  </a:txBody>
                  <a:tcPr/>
                </a:tc>
                <a:tc>
                  <a:txBody>
                    <a:bodyPr/>
                    <a:lstStyle/>
                    <a:p>
                      <a:pPr algn="r"/>
                      <a:r>
                        <a:rPr lang="en-US" sz="1400" dirty="0" smtClean="0"/>
                        <a:t>33</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r h="278130">
                <a:tc>
                  <a:txBody>
                    <a:bodyPr/>
                    <a:lstStyle/>
                    <a:p>
                      <a:r>
                        <a:rPr lang="en-US" sz="1400" dirty="0" smtClean="0"/>
                        <a:t>Node Performance</a:t>
                      </a:r>
                      <a:endParaRPr lang="en-US" sz="1400" dirty="0"/>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0.125</a:t>
                      </a:r>
                      <a:r>
                        <a:rPr lang="en-US" sz="1400" baseline="0" dirty="0" smtClean="0"/>
                        <a:t> </a:t>
                      </a:r>
                      <a:r>
                        <a:rPr lang="en-US" sz="1400" baseline="0" dirty="0" err="1" smtClean="0"/>
                        <a:t>Tf</a:t>
                      </a:r>
                      <a:r>
                        <a:rPr lang="en-US" sz="1400" baseline="0" dirty="0" smtClean="0"/>
                        <a:t>/s</a:t>
                      </a:r>
                      <a:endParaRPr lang="en-US" sz="1400" dirty="0"/>
                    </a:p>
                  </a:txBody>
                  <a:tcPr marL="93165" marR="93165" marT="34290" marB="34290"/>
                </a:tc>
                <a:tc>
                  <a:txBody>
                    <a:bodyPr/>
                    <a:lstStyle/>
                    <a:p>
                      <a:pPr algn="ctr"/>
                      <a:r>
                        <a:rPr lang="en-US" sz="1400" dirty="0" smtClean="0"/>
                        <a:t>1</a:t>
                      </a:r>
                      <a:r>
                        <a:rPr lang="en-US" sz="1400" baseline="0" dirty="0" smtClean="0"/>
                        <a:t> TF</a:t>
                      </a:r>
                      <a:endParaRPr lang="en-US" sz="1400" dirty="0"/>
                    </a:p>
                  </a:txBody>
                  <a:tcPr marL="93165" marR="93165" marT="34290" marB="34290"/>
                </a:tc>
                <a:tc>
                  <a:txBody>
                    <a:bodyPr/>
                    <a:lstStyle/>
                    <a:p>
                      <a:pPr algn="ctr"/>
                      <a:r>
                        <a:rPr lang="en-US" sz="1400" dirty="0" smtClean="0"/>
                        <a:t>10 TF</a:t>
                      </a:r>
                      <a:endParaRPr lang="en-US" sz="1400" dirty="0"/>
                    </a:p>
                  </a:txBody>
                  <a:tcPr marL="93165" marR="93165" marT="34290" marB="34290"/>
                </a:tc>
                <a:tc>
                  <a:txBody>
                    <a:bodyPr/>
                    <a:lstStyle/>
                    <a:p>
                      <a:pPr algn="r"/>
                      <a:r>
                        <a:rPr lang="en-US" sz="1400" dirty="0" smtClean="0"/>
                        <a:t>8-80</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r h="278130">
                <a:tc>
                  <a:txBody>
                    <a:bodyPr/>
                    <a:lstStyle/>
                    <a:p>
                      <a:r>
                        <a:rPr lang="en-US" sz="1400" dirty="0" smtClean="0"/>
                        <a:t>Node Concurrency</a:t>
                      </a:r>
                      <a:endParaRPr lang="en-US" sz="1400" dirty="0"/>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12</a:t>
                      </a:r>
                      <a:endParaRPr lang="en-US" sz="1400" dirty="0"/>
                    </a:p>
                  </a:txBody>
                  <a:tcPr marL="93165" marR="93165" marT="34290" marB="34290"/>
                </a:tc>
                <a:tc>
                  <a:txBody>
                    <a:bodyPr/>
                    <a:lstStyle/>
                    <a:p>
                      <a:pPr algn="ctr"/>
                      <a:r>
                        <a:rPr lang="en-US" sz="1400" dirty="0" smtClean="0"/>
                        <a:t>1,000</a:t>
                      </a:r>
                      <a:endParaRPr lang="en-US" sz="1400" dirty="0"/>
                    </a:p>
                  </a:txBody>
                  <a:tcPr marL="93165" marR="93165" marT="34290" marB="34290"/>
                </a:tc>
                <a:tc>
                  <a:txBody>
                    <a:bodyPr/>
                    <a:lstStyle/>
                    <a:p>
                      <a:pPr algn="ctr"/>
                      <a:r>
                        <a:rPr lang="en-US" sz="1400" dirty="0" smtClean="0"/>
                        <a:t>10,000</a:t>
                      </a:r>
                      <a:endParaRPr lang="en-US" sz="1400" dirty="0"/>
                    </a:p>
                  </a:txBody>
                  <a:tcPr marL="93165" marR="93165" marT="34290" marB="34290"/>
                </a:tc>
                <a:tc>
                  <a:txBody>
                    <a:bodyPr/>
                    <a:lstStyle/>
                    <a:p>
                      <a:pPr algn="r"/>
                      <a:r>
                        <a:rPr lang="en-US" sz="1400" dirty="0" smtClean="0"/>
                        <a:t>83-830</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r h="278130">
                <a:tc>
                  <a:txBody>
                    <a:bodyPr/>
                    <a:lstStyle/>
                    <a:p>
                      <a:r>
                        <a:rPr lang="en-US" sz="1400" dirty="0" smtClean="0"/>
                        <a:t>Network </a:t>
                      </a:r>
                      <a:r>
                        <a:rPr lang="en-US" sz="1400" baseline="0" dirty="0" smtClean="0"/>
                        <a:t>BW</a:t>
                      </a:r>
                      <a:endParaRPr lang="en-US" sz="1400" dirty="0"/>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1.5 GB/s</a:t>
                      </a:r>
                      <a:endParaRPr lang="en-US" sz="1400" dirty="0"/>
                    </a:p>
                  </a:txBody>
                  <a:tcPr marL="93165" marR="93165" marT="34290" marB="34290"/>
                </a:tc>
                <a:tc>
                  <a:txBody>
                    <a:bodyPr/>
                    <a:lstStyle/>
                    <a:p>
                      <a:pPr algn="ctr"/>
                      <a:r>
                        <a:rPr lang="en-US" sz="1400" baseline="0" dirty="0" smtClean="0"/>
                        <a:t>100 GB/s</a:t>
                      </a:r>
                      <a:endParaRPr lang="en-US" sz="1400" dirty="0"/>
                    </a:p>
                  </a:txBody>
                  <a:tcPr marL="93165" marR="93165" marT="34290" marB="34290"/>
                </a:tc>
                <a:tc>
                  <a:txBody>
                    <a:bodyPr/>
                    <a:lstStyle/>
                    <a:p>
                      <a:pPr algn="ctr"/>
                      <a:r>
                        <a:rPr lang="en-US" sz="1400" dirty="0" smtClean="0"/>
                        <a:t>1,000 GB/s</a:t>
                      </a:r>
                      <a:endParaRPr lang="en-US" sz="1400" dirty="0"/>
                    </a:p>
                  </a:txBody>
                  <a:tcPr marL="93165" marR="93165" marT="34290" marB="34290"/>
                </a:tc>
                <a:tc>
                  <a:txBody>
                    <a:bodyPr/>
                    <a:lstStyle/>
                    <a:p>
                      <a:pPr algn="r"/>
                      <a:r>
                        <a:rPr lang="en-US" sz="1400" dirty="0" smtClean="0"/>
                        <a:t>66-660</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r h="278130">
                <a:tc>
                  <a:txBody>
                    <a:bodyPr/>
                    <a:lstStyle/>
                    <a:p>
                      <a:r>
                        <a:rPr lang="en-US" sz="1400" dirty="0" smtClean="0"/>
                        <a:t>System Size (nodes)</a:t>
                      </a:r>
                      <a:endParaRPr lang="en-US" sz="1400" dirty="0"/>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18,700</a:t>
                      </a:r>
                      <a:endParaRPr lang="en-US" sz="1400" dirty="0"/>
                    </a:p>
                  </a:txBody>
                  <a:tcPr marL="93165" marR="93165" marT="34290" marB="34290"/>
                </a:tc>
                <a:tc>
                  <a:txBody>
                    <a:bodyPr/>
                    <a:lstStyle/>
                    <a:p>
                      <a:pPr algn="ctr"/>
                      <a:r>
                        <a:rPr lang="en-US" sz="1400" dirty="0" smtClean="0"/>
                        <a:t>1M</a:t>
                      </a:r>
                      <a:endParaRPr lang="en-US" sz="1400" dirty="0"/>
                    </a:p>
                  </a:txBody>
                  <a:tcPr marL="93165" marR="93165" marT="34290" marB="34290"/>
                </a:tc>
                <a:tc>
                  <a:txBody>
                    <a:bodyPr/>
                    <a:lstStyle/>
                    <a:p>
                      <a:pPr algn="ctr"/>
                      <a:r>
                        <a:rPr lang="en-US" sz="1400" dirty="0" smtClean="0"/>
                        <a:t>100k</a:t>
                      </a:r>
                      <a:endParaRPr lang="en-US" sz="1400" dirty="0"/>
                    </a:p>
                  </a:txBody>
                  <a:tcPr marL="93165" marR="93165" marT="34290" marB="34290"/>
                </a:tc>
                <a:tc>
                  <a:txBody>
                    <a:bodyPr/>
                    <a:lstStyle/>
                    <a:p>
                      <a:pPr algn="r"/>
                      <a:r>
                        <a:rPr lang="en-US" sz="1400" dirty="0" smtClean="0"/>
                        <a:t>50</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r h="278130">
                <a:tc>
                  <a:txBody>
                    <a:bodyPr/>
                    <a:lstStyle/>
                    <a:p>
                      <a:r>
                        <a:rPr lang="en-US" sz="1400" dirty="0" smtClean="0"/>
                        <a:t>Total Concurrency</a:t>
                      </a:r>
                      <a:endParaRPr lang="en-US" sz="1400" dirty="0"/>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225 K</a:t>
                      </a:r>
                      <a:endParaRPr lang="en-US" sz="1400" dirty="0"/>
                    </a:p>
                  </a:txBody>
                  <a:tcPr marL="93165" marR="93165" marT="34290" marB="34290"/>
                </a:tc>
                <a:tc>
                  <a:txBody>
                    <a:bodyPr/>
                    <a:lstStyle/>
                    <a:p>
                      <a:pPr algn="ctr"/>
                      <a:r>
                        <a:rPr lang="en-US" sz="1400" dirty="0" smtClean="0"/>
                        <a:t>10 B</a:t>
                      </a:r>
                      <a:endParaRPr lang="en-US" sz="1400" dirty="0"/>
                    </a:p>
                  </a:txBody>
                  <a:tcPr marL="93165" marR="93165" marT="34290" marB="34290"/>
                </a:tc>
                <a:tc>
                  <a:txBody>
                    <a:bodyPr/>
                    <a:lstStyle/>
                    <a:p>
                      <a:pPr algn="ctr"/>
                      <a:r>
                        <a:rPr lang="en-US" sz="1400" dirty="0" smtClean="0"/>
                        <a:t>100 B</a:t>
                      </a:r>
                      <a:endParaRPr lang="en-US" sz="1400" dirty="0"/>
                    </a:p>
                  </a:txBody>
                  <a:tcPr marL="93165" marR="93165" marT="34290" marB="34290"/>
                </a:tc>
                <a:tc>
                  <a:txBody>
                    <a:bodyPr/>
                    <a:lstStyle/>
                    <a:p>
                      <a:pPr algn="r"/>
                      <a:r>
                        <a:rPr lang="en-US" sz="1400" dirty="0" smtClean="0"/>
                        <a:t>40k-400k</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r h="278130">
                <a:tc>
                  <a:txBody>
                    <a:bodyPr/>
                    <a:lstStyle/>
                    <a:p>
                      <a:r>
                        <a:rPr lang="en-US" sz="1400" dirty="0" smtClean="0"/>
                        <a:t>Storage Capacity</a:t>
                      </a:r>
                      <a:endParaRPr lang="en-US" sz="1400" dirty="0"/>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15 PB</a:t>
                      </a:r>
                      <a:endParaRPr lang="en-US" sz="1400" dirty="0"/>
                    </a:p>
                  </a:txBody>
                  <a:tcPr marL="93165" marR="93165" marT="34290" marB="34290"/>
                </a:tc>
                <a:tc gridSpan="2">
                  <a:txBody>
                    <a:bodyPr/>
                    <a:lstStyle/>
                    <a:p>
                      <a:pPr algn="ctr"/>
                      <a:r>
                        <a:rPr lang="en-US" sz="1400" dirty="0" smtClean="0"/>
                        <a:t>300-1,000 PB</a:t>
                      </a:r>
                      <a:endParaRPr lang="en-US" sz="1400" dirty="0"/>
                    </a:p>
                  </a:txBody>
                  <a:tcPr marL="93165" marR="93165" marT="34290" marB="34290"/>
                </a:tc>
                <a:tc hMerge="1">
                  <a:txBody>
                    <a:bodyPr/>
                    <a:lstStyle/>
                    <a:p>
                      <a:endParaRPr lang="en-US"/>
                    </a:p>
                  </a:txBody>
                  <a:tcPr/>
                </a:tc>
                <a:tc>
                  <a:txBody>
                    <a:bodyPr/>
                    <a:lstStyle/>
                    <a:p>
                      <a:pPr algn="r"/>
                      <a:r>
                        <a:rPr lang="en-US" sz="1400" dirty="0" smtClean="0"/>
                        <a:t>20-67</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r h="278130">
                <a:tc>
                  <a:txBody>
                    <a:bodyPr/>
                    <a:lstStyle/>
                    <a:p>
                      <a:r>
                        <a:rPr lang="en-US" sz="1400" dirty="0" smtClean="0"/>
                        <a:t>I/O BW</a:t>
                      </a:r>
                      <a:endParaRPr lang="en-US" sz="1400" dirty="0"/>
                    </a:p>
                  </a:txBody>
                  <a:tcPr marL="93165" marR="93165" marT="34290" marB="34290">
                    <a:lnL w="12700" cap="flat" cmpd="sng" algn="ctr">
                      <a:solidFill>
                        <a:schemeClr val="tx1"/>
                      </a:solidFill>
                      <a:prstDash val="solid"/>
                      <a:round/>
                      <a:headEnd type="none" w="med" len="med"/>
                      <a:tailEnd type="none" w="med" len="med"/>
                    </a:lnL>
                  </a:tcPr>
                </a:tc>
                <a:tc>
                  <a:txBody>
                    <a:bodyPr/>
                    <a:lstStyle/>
                    <a:p>
                      <a:pPr algn="ctr"/>
                      <a:r>
                        <a:rPr lang="en-US" sz="1400" dirty="0" smtClean="0"/>
                        <a:t>0.2 TB/s</a:t>
                      </a:r>
                      <a:endParaRPr lang="en-US" sz="1400" dirty="0"/>
                    </a:p>
                  </a:txBody>
                  <a:tcPr marL="93165" marR="93165" marT="34290" marB="34290"/>
                </a:tc>
                <a:tc gridSpan="2">
                  <a:txBody>
                    <a:bodyPr/>
                    <a:lstStyle/>
                    <a:p>
                      <a:pPr algn="ctr"/>
                      <a:r>
                        <a:rPr lang="en-US" sz="1400" dirty="0" smtClean="0"/>
                        <a:t>20-60 TB/s</a:t>
                      </a:r>
                      <a:endParaRPr lang="en-US" sz="1400" dirty="0"/>
                    </a:p>
                  </a:txBody>
                  <a:tcPr marL="93165" marR="93165" marT="34290" marB="34290"/>
                </a:tc>
                <a:tc hMerge="1">
                  <a:txBody>
                    <a:bodyPr/>
                    <a:lstStyle/>
                    <a:p>
                      <a:endParaRPr lang="en-US"/>
                    </a:p>
                  </a:txBody>
                  <a:tcPr/>
                </a:tc>
                <a:tc>
                  <a:txBody>
                    <a:bodyPr/>
                    <a:lstStyle/>
                    <a:p>
                      <a:pPr algn="r"/>
                      <a:r>
                        <a:rPr lang="en-US" sz="1400" dirty="0" smtClean="0"/>
                        <a:t>100-300</a:t>
                      </a:r>
                      <a:endParaRPr lang="en-US" sz="1400" dirty="0"/>
                    </a:p>
                  </a:txBody>
                  <a:tcPr marL="93165" marR="93165" marT="34290" marB="34290">
                    <a:lnR w="12700" cap="flat" cmpd="sng" algn="ctr">
                      <a:solidFill>
                        <a:schemeClr val="tx1"/>
                      </a:solidFill>
                      <a:prstDash val="solid"/>
                      <a:round/>
                      <a:headEnd type="none" w="med" len="med"/>
                      <a:tailEnd type="none" w="med" len="med"/>
                    </a:lnR>
                  </a:tcPr>
                </a:tc>
              </a:tr>
            </a:tbl>
          </a:graphicData>
        </a:graphic>
      </p:graphicFrame>
      <p:sp>
        <p:nvSpPr>
          <p:cNvPr id="4" name="Title 3"/>
          <p:cNvSpPr>
            <a:spLocks noGrp="1"/>
          </p:cNvSpPr>
          <p:nvPr>
            <p:ph type="title"/>
          </p:nvPr>
        </p:nvSpPr>
        <p:spPr/>
        <p:txBody>
          <a:bodyPr/>
          <a:lstStyle/>
          <a:p>
            <a:r>
              <a:rPr lang="en-US" smtClean="0"/>
              <a:t>Why </a:t>
            </a:r>
            <a:r>
              <a:rPr lang="en-US" i="1" smtClean="0"/>
              <a:t>In Situ</a:t>
            </a:r>
            <a:r>
              <a:rPr lang="en-US" smtClean="0"/>
              <a:t>?</a:t>
            </a:r>
            <a:endParaRPr lang="en-US" dirty="0"/>
          </a:p>
        </p:txBody>
      </p:sp>
      <p:sp>
        <p:nvSpPr>
          <p:cNvPr id="2" name="Oval 1"/>
          <p:cNvSpPr/>
          <p:nvPr/>
        </p:nvSpPr>
        <p:spPr>
          <a:xfrm>
            <a:off x="8100392" y="3394710"/>
            <a:ext cx="864096" cy="329168"/>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8100392" y="3909060"/>
            <a:ext cx="864096" cy="318874"/>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4958835"/>
            <a:ext cx="8743099" cy="246221"/>
          </a:xfrm>
          <a:prstGeom prst="rect">
            <a:avLst/>
          </a:prstGeom>
          <a:noFill/>
        </p:spPr>
        <p:txBody>
          <a:bodyPr wrap="none" rtlCol="0">
            <a:spAutoFit/>
          </a:bodyPr>
          <a:lstStyle/>
          <a:p>
            <a:r>
              <a:rPr lang="en-US" sz="1000" dirty="0" smtClean="0"/>
              <a:t>Source: “Scientific Discovery at the </a:t>
            </a:r>
            <a:r>
              <a:rPr lang="en-US" sz="1000" dirty="0" err="1" smtClean="0"/>
              <a:t>Exascale</a:t>
            </a:r>
            <a:r>
              <a:rPr lang="en-US" sz="1000" dirty="0" smtClean="0"/>
              <a:t>: Report from the DOE ASCR 2011 Workshop on </a:t>
            </a:r>
            <a:r>
              <a:rPr lang="en-US" sz="1000" dirty="0" err="1" smtClean="0"/>
              <a:t>Exascale</a:t>
            </a:r>
            <a:r>
              <a:rPr lang="en-US" sz="1000" dirty="0" smtClean="0"/>
              <a:t> Data Management, Analysis and Visualization.”</a:t>
            </a:r>
            <a:endParaRPr lang="en-US" sz="1000" dirty="0"/>
          </a:p>
        </p:txBody>
      </p:sp>
    </p:spTree>
    <p:extLst>
      <p:ext uri="{BB962C8B-B14F-4D97-AF65-F5344CB8AC3E}">
        <p14:creationId xmlns:p14="http://schemas.microsoft.com/office/powerpoint/2010/main" val="40757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6" name="Rounded Rectangle 35"/>
          <p:cNvSpPr/>
          <p:nvPr/>
        </p:nvSpPr>
        <p:spPr bwMode="auto">
          <a:xfrm>
            <a:off x="1706145" y="1446737"/>
            <a:ext cx="1714500" cy="1059842"/>
          </a:xfrm>
          <a:prstGeom prst="round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anchor="ctr"/>
          <a:lstStyle/>
          <a:p>
            <a:pPr algn="ctr" defTabSz="457200" eaLnBrk="1" hangingPunct="1">
              <a:defRPr/>
            </a:pPr>
            <a:endParaRPr lang="en-US" sz="1800" baseline="0" dirty="0" smtClean="0">
              <a:latin typeface="Calibri"/>
              <a:cs typeface="Calibri"/>
            </a:endParaRPr>
          </a:p>
          <a:p>
            <a:pPr algn="ctr" defTabSz="457200" eaLnBrk="1" hangingPunct="1">
              <a:defRPr/>
            </a:pPr>
            <a:endParaRPr lang="en-US" sz="1800" baseline="0" dirty="0" smtClean="0">
              <a:latin typeface="Calibri"/>
              <a:cs typeface="Calibri"/>
            </a:endParaRPr>
          </a:p>
          <a:p>
            <a:pPr algn="ctr" defTabSz="457200" eaLnBrk="1" hangingPunct="1">
              <a:defRPr/>
            </a:pPr>
            <a:endParaRPr lang="en-US" sz="1800" dirty="0">
              <a:latin typeface="Calibri"/>
              <a:cs typeface="Calibri"/>
            </a:endParaRPr>
          </a:p>
          <a:p>
            <a:pPr algn="ctr" defTabSz="457200" eaLnBrk="1" hangingPunct="1">
              <a:defRPr/>
            </a:pPr>
            <a:r>
              <a:rPr lang="en-US" sz="1800" baseline="0" dirty="0" smtClean="0">
                <a:latin typeface="Calibri"/>
                <a:cs typeface="Calibri"/>
              </a:rPr>
              <a:t>Simulation</a:t>
            </a:r>
            <a:endParaRPr lang="en-US" sz="1800" baseline="0" dirty="0">
              <a:latin typeface="Calibri"/>
              <a:cs typeface="Calibri"/>
            </a:endParaRPr>
          </a:p>
          <a:p>
            <a:pPr algn="ctr" defTabSz="457200" eaLnBrk="1" hangingPunct="1">
              <a:defRPr/>
            </a:pPr>
            <a:endParaRPr lang="en-US" sz="1800" dirty="0">
              <a:latin typeface="Calibri"/>
              <a:cs typeface="Calibri"/>
            </a:endParaRPr>
          </a:p>
          <a:p>
            <a:pPr algn="ctr" defTabSz="457200" eaLnBrk="1" hangingPunct="1">
              <a:defRPr/>
            </a:pPr>
            <a:endParaRPr lang="en-US" sz="1800" baseline="0" dirty="0">
              <a:latin typeface="Calibri"/>
              <a:cs typeface="Calibri"/>
            </a:endParaRPr>
          </a:p>
          <a:p>
            <a:pPr algn="ctr" defTabSz="457200" eaLnBrk="1" hangingPunct="1">
              <a:defRPr/>
            </a:pPr>
            <a:endParaRPr lang="en-US" sz="1800" dirty="0">
              <a:latin typeface="Calibri"/>
              <a:cs typeface="Calibri"/>
            </a:endParaRPr>
          </a:p>
          <a:p>
            <a:pPr algn="ctr" defTabSz="457200" eaLnBrk="1" hangingPunct="1">
              <a:defRPr/>
            </a:pPr>
            <a:endParaRPr lang="en-US" sz="1800" baseline="0" dirty="0">
              <a:latin typeface="Calibri"/>
              <a:cs typeface="Calibri"/>
            </a:endParaRPr>
          </a:p>
          <a:p>
            <a:pPr algn="ctr" defTabSz="457200" eaLnBrk="1" hangingPunct="1">
              <a:defRPr/>
            </a:pPr>
            <a:endParaRPr lang="en-US" sz="1800" dirty="0">
              <a:latin typeface="Calibri"/>
              <a:cs typeface="Calibri"/>
            </a:endParaRPr>
          </a:p>
          <a:p>
            <a:pPr algn="ctr" defTabSz="457200" eaLnBrk="1" hangingPunct="1">
              <a:defRPr/>
            </a:pPr>
            <a:endParaRPr lang="en-US" sz="1800" baseline="0" dirty="0">
              <a:latin typeface="Calibri"/>
              <a:cs typeface="Calibri"/>
            </a:endParaRPr>
          </a:p>
        </p:txBody>
      </p:sp>
      <p:sp>
        <p:nvSpPr>
          <p:cNvPr id="38" name="Can 37"/>
          <p:cNvSpPr/>
          <p:nvPr/>
        </p:nvSpPr>
        <p:spPr bwMode="auto">
          <a:xfrm>
            <a:off x="2010958" y="2744518"/>
            <a:ext cx="1114425" cy="781050"/>
          </a:xfrm>
          <a:prstGeom prst="can">
            <a:avLst/>
          </a:prstGeom>
          <a:gradFill>
            <a:gsLst>
              <a:gs pos="0">
                <a:srgbClr val="DAFDA7"/>
              </a:gs>
              <a:gs pos="35000">
                <a:srgbClr val="E4FDC2"/>
              </a:gs>
              <a:gs pos="100000">
                <a:srgbClr val="F5FFE6"/>
              </a:gs>
            </a:gsLst>
          </a:gradFill>
          <a:ln>
            <a:solidFill>
              <a:srgbClr val="98B954"/>
            </a:solidFill>
          </a:ln>
          <a:effectLst>
            <a:outerShdw blurRad="40000" dist="63500" dir="2400000" rotWithShape="0">
              <a:srgbClr val="000000">
                <a:alpha val="50000"/>
              </a:srgbClr>
            </a:outerShdw>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800" baseline="0" dirty="0">
                <a:latin typeface="Calibri"/>
                <a:cs typeface="Calibri"/>
              </a:rPr>
              <a:t>Disk</a:t>
            </a:r>
          </a:p>
          <a:p>
            <a:pPr algn="ctr">
              <a:defRPr/>
            </a:pPr>
            <a:r>
              <a:rPr lang="en-US" sz="1800" baseline="0" dirty="0">
                <a:latin typeface="Calibri"/>
                <a:cs typeface="Calibri"/>
              </a:rPr>
              <a:t>Storage</a:t>
            </a:r>
          </a:p>
        </p:txBody>
      </p:sp>
      <p:cxnSp>
        <p:nvCxnSpPr>
          <p:cNvPr id="39" name="Straight Arrow Connector 38"/>
          <p:cNvCxnSpPr>
            <a:endCxn id="38" idx="1"/>
          </p:cNvCxnSpPr>
          <p:nvPr/>
        </p:nvCxnSpPr>
        <p:spPr bwMode="auto">
          <a:xfrm>
            <a:off x="2563398" y="2287319"/>
            <a:ext cx="4763" cy="457200"/>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8" idx="3"/>
            <a:endCxn id="58" idx="0"/>
          </p:cNvCxnSpPr>
          <p:nvPr/>
        </p:nvCxnSpPr>
        <p:spPr bwMode="auto">
          <a:xfrm rot="16200000" flipH="1">
            <a:off x="2474704" y="3619023"/>
            <a:ext cx="190500" cy="3592"/>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Rounded Rectangle 57"/>
          <p:cNvSpPr/>
          <p:nvPr/>
        </p:nvSpPr>
        <p:spPr bwMode="auto">
          <a:xfrm>
            <a:off x="1714500" y="3716069"/>
            <a:ext cx="1714500" cy="571500"/>
          </a:xfrm>
          <a:prstGeom prst="round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anchor="ctr"/>
          <a:lstStyle/>
          <a:p>
            <a:pPr algn="ctr" defTabSz="457200" eaLnBrk="1" hangingPunct="1">
              <a:defRPr/>
            </a:pPr>
            <a:r>
              <a:rPr lang="en-US" dirty="0" err="1" smtClean="0">
                <a:latin typeface="Calibri"/>
                <a:cs typeface="Calibri"/>
              </a:rPr>
              <a:t>ParaView</a:t>
            </a:r>
            <a:endParaRPr lang="en-US" sz="1800" baseline="0" dirty="0" smtClean="0">
              <a:latin typeface="Calibri"/>
              <a:cs typeface="Calibri"/>
            </a:endParaRPr>
          </a:p>
        </p:txBody>
      </p:sp>
      <p:sp>
        <p:nvSpPr>
          <p:cNvPr id="62" name="Rounded Rectangle 61"/>
          <p:cNvSpPr/>
          <p:nvPr/>
        </p:nvSpPr>
        <p:spPr bwMode="auto">
          <a:xfrm>
            <a:off x="1739567" y="4509914"/>
            <a:ext cx="1670050" cy="497681"/>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1800" baseline="0" dirty="0" smtClean="0">
                <a:latin typeface="Calibri"/>
                <a:cs typeface="Calibri"/>
              </a:rPr>
              <a:t>Results</a:t>
            </a:r>
            <a:endParaRPr lang="en-US" sz="1800" baseline="0" dirty="0">
              <a:latin typeface="Calibri"/>
              <a:cs typeface="Calibri"/>
            </a:endParaRPr>
          </a:p>
        </p:txBody>
      </p:sp>
      <p:cxnSp>
        <p:nvCxnSpPr>
          <p:cNvPr id="63" name="Straight Arrow Connector 62"/>
          <p:cNvCxnSpPr>
            <a:stCxn id="58" idx="2"/>
            <a:endCxn id="62" idx="0"/>
          </p:cNvCxnSpPr>
          <p:nvPr/>
        </p:nvCxnSpPr>
        <p:spPr bwMode="auto">
          <a:xfrm rot="16200000" flipH="1">
            <a:off x="2462008" y="4397314"/>
            <a:ext cx="222334" cy="2842"/>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559170" y="712871"/>
            <a:ext cx="1633845" cy="369332"/>
          </a:xfrm>
          <a:prstGeom prst="rect">
            <a:avLst/>
          </a:prstGeom>
          <a:noFill/>
        </p:spPr>
        <p:txBody>
          <a:bodyPr wrap="none" rtlCol="0">
            <a:spAutoFit/>
          </a:bodyPr>
          <a:lstStyle/>
          <a:p>
            <a:r>
              <a:rPr lang="en-US" dirty="0" smtClean="0"/>
              <a:t>Traditional Vis</a:t>
            </a:r>
            <a:endParaRPr lang="en-US" dirty="0"/>
          </a:p>
        </p:txBody>
      </p:sp>
      <p:sp>
        <p:nvSpPr>
          <p:cNvPr id="74" name="TextBox 73"/>
          <p:cNvSpPr txBox="1"/>
          <p:nvPr/>
        </p:nvSpPr>
        <p:spPr>
          <a:xfrm>
            <a:off x="6172201" y="685800"/>
            <a:ext cx="838691" cy="369332"/>
          </a:xfrm>
          <a:prstGeom prst="rect">
            <a:avLst/>
          </a:prstGeom>
          <a:noFill/>
        </p:spPr>
        <p:txBody>
          <a:bodyPr wrap="none" rtlCol="0">
            <a:spAutoFit/>
          </a:bodyPr>
          <a:lstStyle/>
          <a:p>
            <a:r>
              <a:rPr lang="en-US" dirty="0" smtClean="0"/>
              <a:t>In Situ</a:t>
            </a:r>
            <a:endParaRPr lang="en-US" dirty="0"/>
          </a:p>
        </p:txBody>
      </p:sp>
      <p:sp>
        <p:nvSpPr>
          <p:cNvPr id="33" name="Rectangle 32"/>
          <p:cNvSpPr/>
          <p:nvPr/>
        </p:nvSpPr>
        <p:spPr bwMode="auto">
          <a:xfrm>
            <a:off x="6134100" y="4388377"/>
            <a:ext cx="1905000" cy="74295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4" name="Rectangle 33"/>
          <p:cNvSpPr/>
          <p:nvPr/>
        </p:nvSpPr>
        <p:spPr bwMode="auto">
          <a:xfrm>
            <a:off x="5562600" y="1314450"/>
            <a:ext cx="2286000" cy="13716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algn="ctr" defTabSz="457200" eaLnBrk="1" hangingPunct="1"/>
            <a:r>
              <a:rPr lang="en-US" dirty="0" smtClean="0">
                <a:latin typeface="Times New Roman"/>
                <a:cs typeface="Times New Roman"/>
              </a:rPr>
              <a:t>Simulation</a:t>
            </a:r>
          </a:p>
        </p:txBody>
      </p:sp>
      <p:sp>
        <p:nvSpPr>
          <p:cNvPr id="35" name="Rounded Rectangle 34"/>
          <p:cNvSpPr/>
          <p:nvPr/>
        </p:nvSpPr>
        <p:spPr bwMode="auto">
          <a:xfrm>
            <a:off x="5676900" y="1827053"/>
            <a:ext cx="1981200" cy="62865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pic>
        <p:nvPicPr>
          <p:cNvPr id="37" name="Picture 12" descr="Picture 1.png"/>
          <p:cNvPicPr>
            <a:picLocks noChangeAspect="1"/>
          </p:cNvPicPr>
          <p:nvPr/>
        </p:nvPicPr>
        <p:blipFill>
          <a:blip r:embed="rId3"/>
          <a:srcRect/>
          <a:stretch>
            <a:fillRect/>
          </a:stretch>
        </p:blipFill>
        <p:spPr bwMode="auto">
          <a:xfrm>
            <a:off x="5791200" y="4057650"/>
            <a:ext cx="1828800" cy="772716"/>
          </a:xfrm>
          <a:prstGeom prst="rect">
            <a:avLst/>
          </a:prstGeom>
          <a:noFill/>
          <a:ln w="9525">
            <a:noFill/>
            <a:miter lim="800000"/>
            <a:headEnd/>
            <a:tailEnd/>
          </a:ln>
        </p:spPr>
      </p:pic>
      <p:sp>
        <p:nvSpPr>
          <p:cNvPr id="44" name="TextBox 15"/>
          <p:cNvSpPr txBox="1">
            <a:spLocks noChangeArrowheads="1"/>
          </p:cNvSpPr>
          <p:nvPr/>
        </p:nvSpPr>
        <p:spPr bwMode="auto">
          <a:xfrm>
            <a:off x="6172200" y="4514850"/>
            <a:ext cx="1018840" cy="707886"/>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chemeClr val="bg1"/>
                </a:solidFill>
              </a:rPr>
              <a:t>Results</a:t>
            </a:r>
            <a:endParaRPr lang="en-US" sz="2000" dirty="0">
              <a:solidFill>
                <a:schemeClr val="bg1"/>
              </a:solidFill>
            </a:endParaRPr>
          </a:p>
        </p:txBody>
      </p:sp>
      <p:cxnSp>
        <p:nvCxnSpPr>
          <p:cNvPr id="50" name="Straight Arrow Connector 34"/>
          <p:cNvCxnSpPr>
            <a:cxnSpLocks noChangeShapeType="1"/>
          </p:cNvCxnSpPr>
          <p:nvPr/>
        </p:nvCxnSpPr>
        <p:spPr bwMode="auto">
          <a:xfrm>
            <a:off x="6705600" y="2400300"/>
            <a:ext cx="0" cy="1655603"/>
          </a:xfrm>
          <a:prstGeom prst="straightConnector1">
            <a:avLst/>
          </a:prstGeom>
          <a:noFill/>
          <a:ln w="3175">
            <a:solidFill>
              <a:schemeClr val="tx1"/>
            </a:solidFill>
            <a:round/>
            <a:headEnd/>
            <a:tailEnd type="arrow" w="med" len="med"/>
          </a:ln>
        </p:spPr>
      </p:cxnSp>
    </p:spTree>
    <p:extLst>
      <p:ext uri="{BB962C8B-B14F-4D97-AF65-F5344CB8AC3E}">
        <p14:creationId xmlns:p14="http://schemas.microsoft.com/office/powerpoint/2010/main" val="189937494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The Catalyst Diet</a:t>
            </a:r>
            <a:br>
              <a:rPr lang="en-US" sz="3200" dirty="0"/>
            </a:br>
            <a:r>
              <a:rPr lang="en-US" sz="2800" dirty="0"/>
              <a:t>http://</a:t>
            </a:r>
            <a:r>
              <a:rPr lang="en-US" sz="2800" dirty="0" err="1"/>
              <a:t>www.kitware.com</a:t>
            </a:r>
            <a:r>
              <a:rPr lang="en-US" sz="2800" dirty="0"/>
              <a:t>/blog/home/post/631</a:t>
            </a:r>
          </a:p>
        </p:txBody>
      </p:sp>
      <p:pic>
        <p:nvPicPr>
          <p:cNvPr id="273409" name="Content Placeholder 3" descr="77_110745064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 t="-14692" r="-58056" b="-1009"/>
          <a:stretch/>
        </p:blipFill>
        <p:spPr>
          <a:xfrm>
            <a:off x="685800" y="890713"/>
            <a:ext cx="7198568" cy="4103163"/>
          </a:xfrm>
        </p:spPr>
      </p:pic>
      <p:sp>
        <p:nvSpPr>
          <p:cNvPr id="5" name="TextBox 4"/>
          <p:cNvSpPr txBox="1">
            <a:spLocks noChangeArrowheads="1"/>
          </p:cNvSpPr>
          <p:nvPr/>
        </p:nvSpPr>
        <p:spPr bwMode="auto">
          <a:xfrm>
            <a:off x="5695612" y="1447241"/>
            <a:ext cx="2286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a:r>
              <a:rPr lang="en-US" sz="1800" dirty="0"/>
              <a:t>Scripts to generate </a:t>
            </a:r>
            <a:r>
              <a:rPr lang="en-US" sz="1800" dirty="0" smtClean="0"/>
              <a:t>subsets of ParaView</a:t>
            </a:r>
            <a:endParaRPr lang="en-US" sz="1800" dirty="0"/>
          </a:p>
          <a:p>
            <a:pPr eaLnBrk="1"/>
            <a:endParaRPr lang="en-US" sz="1800" dirty="0"/>
          </a:p>
          <a:p>
            <a:pPr eaLnBrk="1"/>
            <a:r>
              <a:rPr lang="en-US" sz="1800" dirty="0"/>
              <a:t>“Editions” - selected subsets of </a:t>
            </a:r>
            <a:r>
              <a:rPr lang="en-US" sz="1800" dirty="0" err="1"/>
              <a:t>paraview</a:t>
            </a:r>
            <a:endParaRPr lang="en-US" sz="1800" dirty="0"/>
          </a:p>
          <a:p>
            <a:pPr eaLnBrk="1"/>
            <a:endParaRPr lang="en-US" sz="1800" dirty="0"/>
          </a:p>
          <a:p>
            <a:pPr eaLnBrk="1"/>
            <a:r>
              <a:rPr lang="en-US" sz="1800" dirty="0"/>
              <a:t>Base - bare </a:t>
            </a:r>
            <a:r>
              <a:rPr lang="en-US" sz="1800" dirty="0" err="1"/>
              <a:t>minumum</a:t>
            </a:r>
            <a:endParaRPr lang="en-US" sz="1800" dirty="0"/>
          </a:p>
          <a:p>
            <a:pPr eaLnBrk="1"/>
            <a:r>
              <a:rPr lang="en-US" sz="1800" dirty="0"/>
              <a:t>+ essentials - writers</a:t>
            </a:r>
          </a:p>
          <a:p>
            <a:pPr eaLnBrk="1"/>
            <a:r>
              <a:rPr lang="en-US" sz="1800" dirty="0"/>
              <a:t>+ python - scripting</a:t>
            </a:r>
          </a:p>
          <a:p>
            <a:pPr eaLnBrk="1"/>
            <a:r>
              <a:rPr lang="en-US" sz="1800" dirty="0"/>
              <a:t>+ rendering</a:t>
            </a:r>
          </a:p>
          <a:p>
            <a:pPr eaLnBrk="1"/>
            <a:endParaRPr lang="en-US" sz="1800" dirty="0"/>
          </a:p>
          <a:p>
            <a:pPr eaLnBrk="1"/>
            <a:endParaRPr lang="en-US" sz="1800" dirty="0"/>
          </a:p>
        </p:txBody>
      </p:sp>
    </p:spTree>
    <p:extLst>
      <p:ext uri="{BB962C8B-B14F-4D97-AF65-F5344CB8AC3E}">
        <p14:creationId xmlns:p14="http://schemas.microsoft.com/office/powerpoint/2010/main" val="33513572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 </a:t>
            </a:r>
            <a:r>
              <a:rPr lang="en-US" dirty="0" smtClean="0"/>
              <a:t>Live Catalyst</a:t>
            </a:r>
            <a:endParaRPr lang="en-US" dirty="0"/>
          </a:p>
        </p:txBody>
      </p:sp>
      <p:sp>
        <p:nvSpPr>
          <p:cNvPr id="3" name="Content Placeholder 2"/>
          <p:cNvSpPr>
            <a:spLocks noGrp="1"/>
          </p:cNvSpPr>
          <p:nvPr>
            <p:ph idx="1"/>
          </p:nvPr>
        </p:nvSpPr>
        <p:spPr>
          <a:xfrm>
            <a:off x="609600" y="1143000"/>
            <a:ext cx="7772400" cy="3198395"/>
          </a:xfrm>
        </p:spPr>
        <p:txBody>
          <a:bodyPr/>
          <a:lstStyle/>
          <a:p>
            <a:endParaRPr lang="en-US" sz="900" dirty="0" smtClean="0"/>
          </a:p>
          <a:p>
            <a:endParaRPr lang="en-US" sz="900" dirty="0"/>
          </a:p>
          <a:p>
            <a:endParaRPr lang="en-US" sz="900" dirty="0" smtClean="0"/>
          </a:p>
          <a:p>
            <a:endParaRPr lang="en-US" sz="900" dirty="0"/>
          </a:p>
          <a:p>
            <a:pPr marL="171450" indent="0">
              <a:buNone/>
            </a:pPr>
            <a:r>
              <a:rPr lang="en-US" sz="1100" dirty="0" smtClean="0"/>
              <a:t>&gt; </a:t>
            </a:r>
            <a:r>
              <a:rPr lang="en-US" sz="1100" dirty="0" err="1" smtClean="0"/>
              <a:t>pvpython</a:t>
            </a:r>
            <a:r>
              <a:rPr lang="en-US" sz="1100" dirty="0" smtClean="0"/>
              <a:t> </a:t>
            </a:r>
            <a:r>
              <a:rPr lang="en-US" sz="1100" dirty="0" err="1" smtClean="0"/>
              <a:t>driver.py</a:t>
            </a:r>
            <a:r>
              <a:rPr lang="en-US" sz="1100" dirty="0" smtClean="0"/>
              <a:t> </a:t>
            </a:r>
            <a:r>
              <a:rPr lang="en-US" sz="1100" dirty="0" err="1" smtClean="0"/>
              <a:t>coprocessing-pipeline.py</a:t>
            </a:r>
            <a:r>
              <a:rPr lang="en-US" sz="1100" dirty="0" smtClean="0"/>
              <a:t> 500 &amp;</a:t>
            </a:r>
          </a:p>
          <a:p>
            <a:pPr marL="171450" indent="0">
              <a:buNone/>
            </a:pPr>
            <a:r>
              <a:rPr lang="en-US" sz="1100" dirty="0" smtClean="0"/>
              <a:t>&gt; </a:t>
            </a:r>
            <a:r>
              <a:rPr lang="en-US" sz="1100" dirty="0" err="1" smtClean="0"/>
              <a:t>paraview</a:t>
            </a:r>
            <a:r>
              <a:rPr lang="en-US" sz="1100" dirty="0" smtClean="0"/>
              <a:t> &amp;</a:t>
            </a:r>
          </a:p>
          <a:p>
            <a:pPr marL="171450" indent="0">
              <a:buNone/>
            </a:pPr>
            <a:r>
              <a:rPr lang="en-US" sz="1100" dirty="0" smtClean="0"/>
              <a:t>Catalyst -&gt; Connect …</a:t>
            </a:r>
          </a:p>
          <a:p>
            <a:pPr marL="171450" indent="0">
              <a:buNone/>
            </a:pPr>
            <a:r>
              <a:rPr lang="en-US" sz="1100" dirty="0" smtClean="0"/>
              <a:t>Catalyst -&gt; Set Break point …</a:t>
            </a:r>
          </a:p>
        </p:txBody>
      </p:sp>
      <p:sp>
        <p:nvSpPr>
          <p:cNvPr id="8" name="TextBox 15"/>
          <p:cNvSpPr txBox="1">
            <a:spLocks noChangeArrowheads="1"/>
          </p:cNvSpPr>
          <p:nvPr/>
        </p:nvSpPr>
        <p:spPr bwMode="auto">
          <a:xfrm>
            <a:off x="7010400" y="4537984"/>
            <a:ext cx="1018840" cy="707886"/>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chemeClr val="bg1"/>
                </a:solidFill>
              </a:rPr>
              <a:t>Results</a:t>
            </a:r>
            <a:endParaRPr lang="en-US" sz="2000" dirty="0">
              <a:solidFill>
                <a:schemeClr val="bg1"/>
              </a:solidFill>
            </a:endParaRPr>
          </a:p>
        </p:txBody>
      </p:sp>
      <p:grpSp>
        <p:nvGrpSpPr>
          <p:cNvPr id="41" name="Group 40"/>
          <p:cNvGrpSpPr/>
          <p:nvPr/>
        </p:nvGrpSpPr>
        <p:grpSpPr>
          <a:xfrm>
            <a:off x="5667839" y="1771650"/>
            <a:ext cx="2209202" cy="834573"/>
            <a:chOff x="1524598" y="2133600"/>
            <a:chExt cx="2209202" cy="1112764"/>
          </a:xfrm>
        </p:grpSpPr>
        <p:sp>
          <p:nvSpPr>
            <p:cNvPr id="10" name="Rounded Rectangle 9"/>
            <p:cNvSpPr/>
            <p:nvPr/>
          </p:nvSpPr>
          <p:spPr bwMode="auto">
            <a:xfrm>
              <a:off x="1524598" y="2484364"/>
              <a:ext cx="1714500" cy="762000"/>
            </a:xfrm>
            <a:prstGeom prst="round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anchor="ctr"/>
            <a:lstStyle/>
            <a:p>
              <a:pPr algn="ctr" defTabSz="457200" eaLnBrk="1" hangingPunct="1">
                <a:defRPr/>
              </a:pPr>
              <a:r>
                <a:rPr lang="en-US" dirty="0" smtClean="0">
                  <a:latin typeface="Calibri"/>
                  <a:cs typeface="Calibri"/>
                </a:rPr>
                <a:t>ParaView</a:t>
              </a:r>
              <a:endParaRPr lang="en-US" sz="1800" baseline="0" dirty="0" smtClean="0">
                <a:latin typeface="Calibri"/>
                <a:cs typeface="Calibri"/>
              </a:endParaRPr>
            </a:p>
          </p:txBody>
        </p:sp>
        <p:grpSp>
          <p:nvGrpSpPr>
            <p:cNvPr id="34" name="Group 33"/>
            <p:cNvGrpSpPr/>
            <p:nvPr/>
          </p:nvGrpSpPr>
          <p:grpSpPr>
            <a:xfrm>
              <a:off x="3048000" y="2133600"/>
              <a:ext cx="685800" cy="533400"/>
              <a:chOff x="4876800" y="2133600"/>
              <a:chExt cx="685800" cy="533400"/>
            </a:xfrm>
          </p:grpSpPr>
          <p:sp>
            <p:nvSpPr>
              <p:cNvPr id="15" name="Block Arc 14"/>
              <p:cNvSpPr/>
              <p:nvPr/>
            </p:nvSpPr>
            <p:spPr bwMode="auto">
              <a:xfrm>
                <a:off x="4876800" y="2133600"/>
                <a:ext cx="685800" cy="533400"/>
              </a:xfrm>
              <a:prstGeom prst="blockArc">
                <a:avLst>
                  <a:gd name="adj1" fmla="val 8270372"/>
                  <a:gd name="adj2" fmla="val 6081388"/>
                  <a:gd name="adj3" fmla="val 12871"/>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cxnSp>
            <p:nvCxnSpPr>
              <p:cNvPr id="18" name="Straight Arrow Connector 17"/>
              <p:cNvCxnSpPr>
                <a:stCxn id="15" idx="1"/>
              </p:cNvCxnSpPr>
              <p:nvPr/>
            </p:nvCxnSpPr>
            <p:spPr bwMode="auto">
              <a:xfrm flipH="1" flipV="1">
                <a:off x="5029200" y="2590800"/>
                <a:ext cx="144356" cy="39250"/>
              </a:xfrm>
              <a:prstGeom prst="straightConnector1">
                <a:avLst/>
              </a:prstGeom>
              <a:solidFill>
                <a:schemeClr val="accent1"/>
              </a:solidFill>
              <a:ln w="57150" cap="flat" cmpd="sng" algn="ctr">
                <a:solidFill>
                  <a:srgbClr val="423174"/>
                </a:solidFill>
                <a:prstDash val="solid"/>
                <a:round/>
                <a:headEnd type="none" w="med" len="med"/>
                <a:tailEnd type="arrow"/>
              </a:ln>
              <a:effectLst/>
            </p:spPr>
          </p:cxnSp>
        </p:grpSp>
      </p:grpSp>
      <p:grpSp>
        <p:nvGrpSpPr>
          <p:cNvPr id="42" name="Group 41"/>
          <p:cNvGrpSpPr/>
          <p:nvPr/>
        </p:nvGrpSpPr>
        <p:grpSpPr>
          <a:xfrm>
            <a:off x="1219200" y="1143000"/>
            <a:ext cx="2819400" cy="1543050"/>
            <a:chOff x="1219200" y="1524000"/>
            <a:chExt cx="2819400" cy="2057400"/>
          </a:xfrm>
        </p:grpSpPr>
        <p:sp>
          <p:nvSpPr>
            <p:cNvPr id="5" name="Rectangle 4"/>
            <p:cNvSpPr/>
            <p:nvPr/>
          </p:nvSpPr>
          <p:spPr bwMode="auto">
            <a:xfrm>
              <a:off x="1219200" y="1752600"/>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algn="ctr" defTabSz="457200" eaLnBrk="1" hangingPunct="1"/>
              <a:r>
                <a:rPr lang="en-US" dirty="0" smtClean="0">
                  <a:latin typeface="Times New Roman"/>
                  <a:cs typeface="Times New Roman"/>
                </a:rPr>
                <a:t>Simulation</a:t>
              </a:r>
            </a:p>
          </p:txBody>
        </p:sp>
        <p:sp>
          <p:nvSpPr>
            <p:cNvPr id="6" name="Rounded Rectangle 5"/>
            <p:cNvSpPr/>
            <p:nvPr/>
          </p:nvSpPr>
          <p:spPr bwMode="auto">
            <a:xfrm>
              <a:off x="1371600" y="2667000"/>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grpSp>
          <p:nvGrpSpPr>
            <p:cNvPr id="35" name="Group 34"/>
            <p:cNvGrpSpPr/>
            <p:nvPr/>
          </p:nvGrpSpPr>
          <p:grpSpPr>
            <a:xfrm>
              <a:off x="3352800" y="1524000"/>
              <a:ext cx="685800" cy="533400"/>
              <a:chOff x="1066800" y="2057400"/>
              <a:chExt cx="685800" cy="533400"/>
            </a:xfrm>
          </p:grpSpPr>
          <p:sp>
            <p:nvSpPr>
              <p:cNvPr id="36" name="Block Arc 35"/>
              <p:cNvSpPr/>
              <p:nvPr/>
            </p:nvSpPr>
            <p:spPr bwMode="auto">
              <a:xfrm>
                <a:off x="1066800" y="2057400"/>
                <a:ext cx="685800" cy="533400"/>
              </a:xfrm>
              <a:prstGeom prst="blockArc">
                <a:avLst>
                  <a:gd name="adj1" fmla="val 8270372"/>
                  <a:gd name="adj2" fmla="val 6081388"/>
                  <a:gd name="adj3" fmla="val 12871"/>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cxnSp>
            <p:nvCxnSpPr>
              <p:cNvPr id="37" name="Straight Arrow Connector 36"/>
              <p:cNvCxnSpPr>
                <a:stCxn id="36" idx="1"/>
              </p:cNvCxnSpPr>
              <p:nvPr/>
            </p:nvCxnSpPr>
            <p:spPr bwMode="auto">
              <a:xfrm flipH="1" flipV="1">
                <a:off x="1219200" y="2514600"/>
                <a:ext cx="144356" cy="39250"/>
              </a:xfrm>
              <a:prstGeom prst="straightConnector1">
                <a:avLst/>
              </a:prstGeom>
              <a:solidFill>
                <a:schemeClr val="accent1"/>
              </a:solidFill>
              <a:ln w="57150" cap="flat" cmpd="sng" algn="ctr">
                <a:solidFill>
                  <a:srgbClr val="423174"/>
                </a:solidFill>
                <a:prstDash val="solid"/>
                <a:round/>
                <a:headEnd type="none" w="med" len="med"/>
                <a:tailEnd type="arrow"/>
              </a:ln>
              <a:effectLst/>
            </p:spPr>
          </p:cxnSp>
        </p:grpSp>
      </p:grpSp>
      <p:cxnSp>
        <p:nvCxnSpPr>
          <p:cNvPr id="12" name="Straight Arrow Connector 11"/>
          <p:cNvCxnSpPr>
            <a:stCxn id="10" idx="1"/>
            <a:endCxn id="6" idx="3"/>
          </p:cNvCxnSpPr>
          <p:nvPr/>
        </p:nvCxnSpPr>
        <p:spPr bwMode="auto">
          <a:xfrm flipH="1" flipV="1">
            <a:off x="3352801" y="2314575"/>
            <a:ext cx="2315039" cy="5898"/>
          </a:xfrm>
          <a:prstGeom prst="straightConnector1">
            <a:avLst/>
          </a:prstGeom>
          <a:solidFill>
            <a:schemeClr val="accent1"/>
          </a:solidFill>
          <a:ln w="38100" cap="flat" cmpd="sng" algn="ctr">
            <a:solidFill>
              <a:schemeClr val="tx1"/>
            </a:solidFill>
            <a:prstDash val="dot"/>
            <a:round/>
            <a:headEnd type="arrow"/>
            <a:tailEnd type="arrow"/>
          </a:ln>
          <a:effectLst/>
        </p:spPr>
      </p:cxnSp>
    </p:spTree>
    <p:extLst>
      <p:ext uri="{BB962C8B-B14F-4D97-AF65-F5344CB8AC3E}">
        <p14:creationId xmlns:p14="http://schemas.microsoft.com/office/powerpoint/2010/main" val="160742602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4400550"/>
            <a:ext cx="1905000" cy="74295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p:txBody>
          <a:bodyPr/>
          <a:lstStyle/>
          <a:p>
            <a:r>
              <a:rPr lang="en-US" sz="2400" dirty="0" smtClean="0"/>
              <a:t>Catalyst User’s Guide:</a:t>
            </a:r>
          </a:p>
          <a:p>
            <a:pPr lvl="1"/>
            <a:r>
              <a:rPr lang="en-US" sz="2400" dirty="0" smtClean="0">
                <a:hlinkClick r:id="rId3"/>
              </a:rPr>
              <a:t>http://paraview.org/Wiki/images/4/48/CatalystUsersGuide.pdf</a:t>
            </a:r>
            <a:r>
              <a:rPr lang="en-US" sz="2400" dirty="0" smtClean="0"/>
              <a:t>  </a:t>
            </a:r>
          </a:p>
          <a:p>
            <a:r>
              <a:rPr lang="en-US" sz="2400" dirty="0" smtClean="0"/>
              <a:t>Website:</a:t>
            </a:r>
          </a:p>
          <a:p>
            <a:pPr lvl="1"/>
            <a:r>
              <a:rPr lang="en-US" sz="2400" dirty="0" smtClean="0">
                <a:hlinkClick r:id="rId4"/>
              </a:rPr>
              <a:t>http://catalyst.paraview.org</a:t>
            </a:r>
            <a:endParaRPr lang="en-US" sz="2400" dirty="0" smtClean="0"/>
          </a:p>
          <a:p>
            <a:r>
              <a:rPr lang="en-US" sz="2400" dirty="0" smtClean="0"/>
              <a:t>Examples: </a:t>
            </a:r>
          </a:p>
          <a:p>
            <a:pPr lvl="1"/>
            <a:r>
              <a:rPr lang="en-US" sz="2400" dirty="0" smtClean="0">
                <a:hlinkClick r:id="rId5"/>
              </a:rPr>
              <a:t>https://github.com/acbauer/CatalystExampleCode</a:t>
            </a:r>
            <a:r>
              <a:rPr lang="en-US" sz="2400" dirty="0" smtClean="0"/>
              <a:t> </a:t>
            </a:r>
          </a:p>
          <a:p>
            <a:endParaRPr lang="en-US" sz="2400" dirty="0" smtClean="0"/>
          </a:p>
          <a:p>
            <a:endParaRPr lang="en-US" sz="2400" dirty="0" smtClean="0"/>
          </a:p>
        </p:txBody>
      </p:sp>
    </p:spTree>
    <p:extLst>
      <p:ext uri="{BB962C8B-B14F-4D97-AF65-F5344CB8AC3E}">
        <p14:creationId xmlns:p14="http://schemas.microsoft.com/office/powerpoint/2010/main" val="95437315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dirty="0" smtClean="0">
                <a:ea typeface="ＭＳ Ｐゴシック" pitchFamily="-107" charset="-128"/>
              </a:rPr>
              <a:t>Thanks</a:t>
            </a:r>
          </a:p>
        </p:txBody>
      </p:sp>
      <p:sp>
        <p:nvSpPr>
          <p:cNvPr id="20" name="Espace réservé du contenu 19"/>
          <p:cNvSpPr>
            <a:spLocks noGrp="1"/>
          </p:cNvSpPr>
          <p:nvPr>
            <p:ph idx="1"/>
          </p:nvPr>
        </p:nvSpPr>
        <p:spPr/>
        <p:txBody>
          <a:bodyPr/>
          <a:lstStyle/>
          <a:p>
            <a:endParaRPr lang="fr-FR"/>
          </a:p>
        </p:txBody>
      </p:sp>
    </p:spTree>
    <p:extLst>
      <p:ext uri="{BB962C8B-B14F-4D97-AF65-F5344CB8AC3E}">
        <p14:creationId xmlns:p14="http://schemas.microsoft.com/office/powerpoint/2010/main" val="232779518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idx="1"/>
          </p:nvPr>
        </p:nvSpPr>
        <p:spPr/>
        <p:txBody>
          <a:bodyPr/>
          <a:lstStyle/>
          <a:p>
            <a:pPr marL="285750" indent="-285750">
              <a:lnSpc>
                <a:spcPct val="90000"/>
              </a:lnSpc>
              <a:buFont typeface="Arial" panose="020B0604020202020204" pitchFamily="34" charset="0"/>
              <a:buChar char="•"/>
            </a:pPr>
            <a:r>
              <a:rPr lang="en-US" dirty="0" smtClean="0">
                <a:ea typeface="ＭＳ Ｐゴシック" pitchFamily="-107" charset="-128"/>
              </a:rPr>
              <a:t>An </a:t>
            </a:r>
            <a:r>
              <a:rPr lang="en-US" dirty="0">
                <a:ea typeface="ＭＳ Ｐゴシック" pitchFamily="-107" charset="-128"/>
              </a:rPr>
              <a:t>open-source, scalable, multi-platform visualization application.</a:t>
            </a:r>
          </a:p>
          <a:p>
            <a:pPr marL="285750" indent="-285750">
              <a:lnSpc>
                <a:spcPct val="90000"/>
              </a:lnSpc>
              <a:buFont typeface="Arial" panose="020B0604020202020204" pitchFamily="34" charset="0"/>
              <a:buChar char="•"/>
            </a:pPr>
            <a:r>
              <a:rPr lang="en-US" dirty="0">
                <a:ea typeface="ＭＳ Ｐゴシック" pitchFamily="-107" charset="-128"/>
              </a:rPr>
              <a:t>Support for distributed computation models to process large data sets.</a:t>
            </a:r>
          </a:p>
          <a:p>
            <a:pPr marL="285750" indent="-285750">
              <a:lnSpc>
                <a:spcPct val="90000"/>
              </a:lnSpc>
              <a:buFont typeface="Arial" panose="020B0604020202020204" pitchFamily="34" charset="0"/>
              <a:buChar char="•"/>
            </a:pPr>
            <a:r>
              <a:rPr lang="en-US" dirty="0">
                <a:ea typeface="ＭＳ Ｐゴシック" pitchFamily="-107" charset="-128"/>
              </a:rPr>
              <a:t>An open, flexible, and intuitive user interface.</a:t>
            </a:r>
          </a:p>
          <a:p>
            <a:pPr marL="285750" indent="-285750">
              <a:lnSpc>
                <a:spcPct val="90000"/>
              </a:lnSpc>
              <a:buFont typeface="Arial" panose="020B0604020202020204" pitchFamily="34" charset="0"/>
              <a:buChar char="•"/>
            </a:pPr>
            <a:r>
              <a:rPr lang="en-US" dirty="0">
                <a:ea typeface="ＭＳ Ｐゴシック" pitchFamily="-107" charset="-128"/>
              </a:rPr>
              <a:t>An extensible, modular architecture based on open standards.</a:t>
            </a:r>
          </a:p>
          <a:p>
            <a:pPr marL="285750" indent="-285750">
              <a:lnSpc>
                <a:spcPct val="90000"/>
              </a:lnSpc>
              <a:buFont typeface="Arial" panose="020B0604020202020204" pitchFamily="34" charset="0"/>
              <a:buChar char="•"/>
            </a:pPr>
            <a:r>
              <a:rPr lang="en-US" dirty="0">
                <a:ea typeface="ＭＳ Ｐゴシック" pitchFamily="-107" charset="-128"/>
              </a:rPr>
              <a:t>A flexible BSD 3 Clause license</a:t>
            </a:r>
          </a:p>
          <a:p>
            <a:pPr marL="285750" indent="-285750">
              <a:lnSpc>
                <a:spcPct val="90000"/>
              </a:lnSpc>
              <a:buFont typeface="Arial" panose="020B0604020202020204" pitchFamily="34" charset="0"/>
              <a:buChar char="•"/>
            </a:pPr>
            <a:r>
              <a:rPr lang="en-US" dirty="0">
                <a:ea typeface="ＭＳ Ｐゴシック" pitchFamily="-107" charset="-128"/>
              </a:rPr>
              <a:t>Commercial maintenance and support</a:t>
            </a:r>
            <a:r>
              <a:rPr lang="en-US" dirty="0" smtClean="0">
                <a:ea typeface="ＭＳ Ｐゴシック" pitchFamily="-107" charset="-128"/>
              </a:rPr>
              <a:t>.</a:t>
            </a:r>
            <a:endParaRPr lang="en-US" dirty="0">
              <a:ea typeface="ＭＳ Ｐゴシック" pitchFamily="-107" charset="-128"/>
            </a:endParaRPr>
          </a:p>
        </p:txBody>
      </p:sp>
      <p:sp>
        <p:nvSpPr>
          <p:cNvPr id="8" name="Titre 7"/>
          <p:cNvSpPr>
            <a:spLocks noGrp="1"/>
          </p:cNvSpPr>
          <p:nvPr>
            <p:ph type="title"/>
          </p:nvPr>
        </p:nvSpPr>
        <p:spPr/>
        <p:txBody>
          <a:bodyPr/>
          <a:lstStyle/>
          <a:p>
            <a:r>
              <a:rPr lang="en-US" dirty="0">
                <a:ea typeface="ＭＳ Ｐゴシック" pitchFamily="-107" charset="-128"/>
              </a:rPr>
              <a:t>What is ParaView?</a:t>
            </a:r>
            <a:endParaRPr lang="fr-FR" dirty="0"/>
          </a:p>
        </p:txBody>
      </p:sp>
      <p:sp>
        <p:nvSpPr>
          <p:cNvPr id="10" name="Espace réservé de la date 9"/>
          <p:cNvSpPr>
            <a:spLocks noGrp="1"/>
          </p:cNvSpPr>
          <p:nvPr>
            <p:ph type="dt" sz="half" idx="10"/>
          </p:nvPr>
        </p:nvSpPr>
        <p:spPr/>
        <p:txBody>
          <a:bodyPr/>
          <a:lstStyle/>
          <a:p>
            <a:r>
              <a:rPr lang="fr-FR" smtClean="0"/>
              <a:t>14/mai/2017 Felipe Bordeu</a:t>
            </a:r>
            <a:endParaRPr lang="fr-FR" dirty="0"/>
          </a:p>
        </p:txBody>
      </p:sp>
      <p:sp>
        <p:nvSpPr>
          <p:cNvPr id="12" name="Espace réservé du numéro de diapositive 11"/>
          <p:cNvSpPr>
            <a:spLocks noGrp="1"/>
          </p:cNvSpPr>
          <p:nvPr>
            <p:ph type="sldNum" sz="quarter" idx="12"/>
          </p:nvPr>
        </p:nvSpPr>
        <p:spPr/>
        <p:txBody>
          <a:bodyPr/>
          <a:lstStyle/>
          <a:p>
            <a:fld id="{733122C9-A0B9-462F-8757-0847AD287B63}" type="slidenum">
              <a:rPr lang="fr-FR" smtClean="0"/>
              <a:pPr/>
              <a:t>5</a:t>
            </a:fld>
            <a:endParaRPr lang="fr-FR" dirty="0"/>
          </a:p>
        </p:txBody>
      </p:sp>
    </p:spTree>
    <p:extLst>
      <p:ext uri="{BB962C8B-B14F-4D97-AF65-F5344CB8AC3E}">
        <p14:creationId xmlns:p14="http://schemas.microsoft.com/office/powerpoint/2010/main" val="1373819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038262" y="3413427"/>
            <a:ext cx="1472134" cy="1483646"/>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70"/>
              <a:ext cx="1221908" cy="677108"/>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482012" y="41576"/>
            <a:ext cx="1500767" cy="1190465"/>
            <a:chOff x="0" y="0"/>
            <a:chExt cx="2643952" cy="2011912"/>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307776"/>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3249798" y="41577"/>
            <a:ext cx="2018929" cy="1016648"/>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677108"/>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482013" y="3336631"/>
            <a:ext cx="2765406" cy="1458320"/>
          </a:xfrm>
          <a:prstGeom prst="rect">
            <a:avLst/>
          </a:prstGeom>
        </p:spPr>
      </p:pic>
      <p:pic>
        <p:nvPicPr>
          <p:cNvPr id="17" name="Picture 16"/>
          <p:cNvPicPr>
            <a:picLocks noChangeAspect="1"/>
          </p:cNvPicPr>
          <p:nvPr/>
        </p:nvPicPr>
        <p:blipFill>
          <a:blip r:embed="rId7"/>
          <a:stretch>
            <a:fillRect/>
          </a:stretch>
        </p:blipFill>
        <p:spPr>
          <a:xfrm>
            <a:off x="6730413" y="2188868"/>
            <a:ext cx="2261995" cy="1146460"/>
          </a:xfrm>
          <a:prstGeom prst="rect">
            <a:avLst/>
          </a:prstGeom>
        </p:spPr>
      </p:pic>
      <p:pic>
        <p:nvPicPr>
          <p:cNvPr id="10" name="Picture 9"/>
          <p:cNvPicPr>
            <a:picLocks noChangeAspect="1"/>
          </p:cNvPicPr>
          <p:nvPr/>
        </p:nvPicPr>
        <p:blipFill>
          <a:blip r:embed="rId8"/>
          <a:stretch>
            <a:fillRect/>
          </a:stretch>
        </p:blipFill>
        <p:spPr>
          <a:xfrm>
            <a:off x="4139612" y="3584878"/>
            <a:ext cx="2114667" cy="1353771"/>
          </a:xfrm>
          <a:prstGeom prst="rect">
            <a:avLst/>
          </a:prstGeom>
        </p:spPr>
      </p:pic>
      <p:grpSp>
        <p:nvGrpSpPr>
          <p:cNvPr id="26" name="Group 25"/>
          <p:cNvGrpSpPr>
            <a:grpSpLocks noChangeAspect="1"/>
          </p:cNvGrpSpPr>
          <p:nvPr/>
        </p:nvGrpSpPr>
        <p:grpSpPr>
          <a:xfrm>
            <a:off x="6745653" y="41576"/>
            <a:ext cx="2272444" cy="1704333"/>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677108"/>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936" y="1470326"/>
            <a:ext cx="1602446" cy="901764"/>
          </a:xfrm>
          <a:prstGeom prst="rect">
            <a:avLst/>
          </a:prstGeom>
          <a:ln>
            <a:noFill/>
          </a:ln>
        </p:spPr>
      </p:pic>
      <p:pic>
        <p:nvPicPr>
          <p:cNvPr id="20" name="Picture 19" descr="slice22M.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6414" y="2127147"/>
            <a:ext cx="1722202" cy="973297"/>
          </a:xfrm>
          <a:prstGeom prst="rect">
            <a:avLst/>
          </a:prstGeom>
          <a:ln>
            <a:noFill/>
          </a:ln>
        </p:spPr>
      </p:pic>
      <p:grpSp>
        <p:nvGrpSpPr>
          <p:cNvPr id="2" name="Group 1"/>
          <p:cNvGrpSpPr/>
          <p:nvPr/>
        </p:nvGrpSpPr>
        <p:grpSpPr>
          <a:xfrm>
            <a:off x="3072812" y="1356027"/>
            <a:ext cx="2076137" cy="1813045"/>
            <a:chOff x="2590800" y="1752599"/>
            <a:chExt cx="3657600" cy="3064087"/>
          </a:xfrm>
        </p:grpSpPr>
        <p:pic>
          <p:nvPicPr>
            <p:cNvPr id="25" name="Picture 2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1"/>
              <a:ext cx="1223412" cy="289309"/>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83882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36631" y="4136504"/>
            <a:ext cx="1828800" cy="5715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07831" y="4136504"/>
            <a:ext cx="1828800" cy="5715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65431" y="4136504"/>
            <a:ext cx="1828800" cy="5715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394231" y="4136504"/>
            <a:ext cx="1828800" cy="5715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07831" y="3507854"/>
            <a:ext cx="7315200" cy="62865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07831" y="2593454"/>
            <a:ext cx="7315200" cy="9144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07831" y="1621904"/>
            <a:ext cx="2133600" cy="5715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1431" y="1621904"/>
            <a:ext cx="1219200" cy="5715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699031" y="1621904"/>
            <a:ext cx="1524000" cy="5715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07831" y="2193404"/>
            <a:ext cx="7315200" cy="40005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0631" y="1621904"/>
            <a:ext cx="1295400" cy="5715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56031" y="1621904"/>
            <a:ext cx="1143000" cy="5715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31" y="878954"/>
            <a:ext cx="1600200" cy="889714"/>
          </a:xfrm>
          <a:prstGeom prst="rect">
            <a:avLst/>
          </a:prstGeom>
        </p:spPr>
      </p:pic>
    </p:spTree>
    <p:extLst>
      <p:ext uri="{BB962C8B-B14F-4D97-AF65-F5344CB8AC3E}">
        <p14:creationId xmlns:p14="http://schemas.microsoft.com/office/powerpoint/2010/main" val="198737359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grpSp>
        <p:nvGrpSpPr>
          <p:cNvPr id="33795" name="Group 10"/>
          <p:cNvGrpSpPr>
            <a:grpSpLocks/>
          </p:cNvGrpSpPr>
          <p:nvPr/>
        </p:nvGrpSpPr>
        <p:grpSpPr bwMode="auto">
          <a:xfrm>
            <a:off x="304800" y="1485900"/>
            <a:ext cx="8534400" cy="2313385"/>
            <a:chOff x="432" y="1536"/>
            <a:chExt cx="3552" cy="1284"/>
          </a:xfrm>
        </p:grpSpPr>
        <p:pic>
          <p:nvPicPr>
            <p:cNvPr id="33798" name="Picture 6"/>
            <p:cNvPicPr>
              <a:picLocks noChangeAspect="1" noChangeArrowheads="1"/>
            </p:cNvPicPr>
            <p:nvPr/>
          </p:nvPicPr>
          <p:blipFill>
            <a:blip r:embed="rId3"/>
            <a:srcRect/>
            <a:stretch>
              <a:fillRect/>
            </a:stretch>
          </p:blipFill>
          <p:spPr bwMode="auto">
            <a:xfrm>
              <a:off x="432" y="1536"/>
              <a:ext cx="1530" cy="1284"/>
            </a:xfrm>
            <a:prstGeom prst="rect">
              <a:avLst/>
            </a:prstGeom>
            <a:noFill/>
            <a:ln w="9525">
              <a:noFill/>
              <a:miter lim="800000"/>
              <a:headEnd/>
              <a:tailEnd/>
            </a:ln>
          </p:spPr>
        </p:pic>
        <p:pic>
          <p:nvPicPr>
            <p:cNvPr id="33799" name="Picture 5" descr="shuttle"/>
            <p:cNvPicPr>
              <a:picLocks noChangeAspect="1" noChangeArrowheads="1"/>
            </p:cNvPicPr>
            <p:nvPr/>
          </p:nvPicPr>
          <p:blipFill>
            <a:blip r:embed="rId4"/>
            <a:srcRect/>
            <a:stretch>
              <a:fillRect/>
            </a:stretch>
          </p:blipFill>
          <p:spPr bwMode="auto">
            <a:xfrm>
              <a:off x="2544" y="1536"/>
              <a:ext cx="1440" cy="1284"/>
            </a:xfrm>
            <a:prstGeom prst="rect">
              <a:avLst/>
            </a:prstGeom>
            <a:noFill/>
            <a:ln w="9525">
              <a:noFill/>
              <a:miter lim="800000"/>
              <a:headEnd/>
              <a:tailEnd/>
            </a:ln>
          </p:spPr>
        </p:pic>
        <p:sp>
          <p:nvSpPr>
            <p:cNvPr id="33800" name="AutoShape 7"/>
            <p:cNvSpPr>
              <a:spLocks noChangeArrowheads="1"/>
            </p:cNvSpPr>
            <p:nvPr/>
          </p:nvSpPr>
          <p:spPr bwMode="auto">
            <a:xfrm>
              <a:off x="2073" y="2070"/>
              <a:ext cx="360" cy="216"/>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grpSp>
      <p:sp>
        <p:nvSpPr>
          <p:cNvPr id="33796" name="Rectangle 8"/>
          <p:cNvSpPr>
            <a:spLocks noChangeArrowheads="1"/>
          </p:cNvSpPr>
          <p:nvPr/>
        </p:nvSpPr>
        <p:spPr bwMode="auto">
          <a:xfrm>
            <a:off x="0" y="755928"/>
            <a:ext cx="184731" cy="369332"/>
          </a:xfrm>
          <a:prstGeom prst="rect">
            <a:avLst/>
          </a:prstGeom>
          <a:noFill/>
          <a:ln w="12700">
            <a:noFill/>
            <a:miter lim="800000"/>
            <a:headEnd/>
            <a:tailEnd/>
          </a:ln>
        </p:spPr>
        <p:txBody>
          <a:bodyPr wrap="none" anchor="ctr">
            <a:spAutoFit/>
          </a:bodyPr>
          <a:lstStyle/>
          <a:p>
            <a:endParaRPr lang="en-US"/>
          </a:p>
        </p:txBody>
      </p:sp>
      <p:sp>
        <p:nvSpPr>
          <p:cNvPr id="33797" name="Rectangle 9"/>
          <p:cNvSpPr>
            <a:spLocks noChangeArrowheads="1"/>
          </p:cNvSpPr>
          <p:nvPr/>
        </p:nvSpPr>
        <p:spPr bwMode="auto">
          <a:xfrm>
            <a:off x="0" y="2433846"/>
            <a:ext cx="1107996" cy="276999"/>
          </a:xfrm>
          <a:prstGeom prst="rect">
            <a:avLst/>
          </a:prstGeom>
          <a:noFill/>
          <a:ln w="12700">
            <a:noFill/>
            <a:miter lim="800000"/>
            <a:headEnd/>
            <a:tailEnd/>
          </a:ln>
        </p:spPr>
        <p:txBody>
          <a:bodyPr wrap="none" anchor="ctr">
            <a:spAutoFit/>
          </a:bodyPr>
          <a:lstStyle/>
          <a:p>
            <a:r>
              <a:rPr lang="en-US" sz="1200">
                <a:latin typeface="Times" pitchFamily="-107" charset="0"/>
                <a:cs typeface="Times New Roman" pitchFamily="-107" charset="0"/>
              </a:rPr>
              <a:t>	</a:t>
            </a:r>
            <a:endParaRPr lang="en-US">
              <a:latin typeface="Times" pitchFamily="-107" charset="0"/>
              <a:cs typeface="Times New Roman" pitchFamily="-107" charset="0"/>
            </a:endParaRPr>
          </a:p>
        </p:txBody>
      </p:sp>
    </p:spTree>
    <p:extLst>
      <p:ext uri="{BB962C8B-B14F-4D97-AF65-F5344CB8AC3E}">
        <p14:creationId xmlns:p14="http://schemas.microsoft.com/office/powerpoint/2010/main" val="28493750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US" dirty="0" smtClean="0">
                <a:ea typeface="ＭＳ Ｐゴシック" pitchFamily="-107" charset="-128"/>
              </a:rPr>
              <a:t>Data Types</a:t>
            </a:r>
          </a:p>
        </p:txBody>
      </p:sp>
      <p:grpSp>
        <p:nvGrpSpPr>
          <p:cNvPr id="35852" name="Group 34"/>
          <p:cNvGrpSpPr>
            <a:grpSpLocks/>
          </p:cNvGrpSpPr>
          <p:nvPr/>
        </p:nvGrpSpPr>
        <p:grpSpPr bwMode="auto">
          <a:xfrm>
            <a:off x="1076850" y="771550"/>
            <a:ext cx="1565530" cy="1731521"/>
            <a:chOff x="540" y="960"/>
            <a:chExt cx="1352" cy="1647"/>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40" y="2064"/>
              <a:ext cx="1352" cy="543"/>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3570016" y="771550"/>
            <a:ext cx="1930280" cy="1731521"/>
            <a:chOff x="2046" y="960"/>
            <a:chExt cx="1667" cy="1647"/>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46" y="2064"/>
              <a:ext cx="1667" cy="543"/>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6424908" y="771550"/>
            <a:ext cx="1594478" cy="1731521"/>
            <a:chOff x="3920" y="960"/>
            <a:chExt cx="1377" cy="1647"/>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20" y="2064"/>
              <a:ext cx="1377" cy="543"/>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nvGrpSpPr>
          <p:cNvPr id="35845" name="Group 35"/>
          <p:cNvGrpSpPr>
            <a:grpSpLocks/>
          </p:cNvGrpSpPr>
          <p:nvPr/>
        </p:nvGrpSpPr>
        <p:grpSpPr bwMode="auto">
          <a:xfrm>
            <a:off x="971600" y="2792994"/>
            <a:ext cx="1366364" cy="1731521"/>
            <a:chOff x="386" y="2592"/>
            <a:chExt cx="1180" cy="1647"/>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2" y="3696"/>
              <a:ext cx="989" cy="543"/>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3746876" y="2757460"/>
            <a:ext cx="1743851" cy="1731521"/>
            <a:chOff x="1952" y="2592"/>
            <a:chExt cx="1506" cy="1647"/>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52" y="3696"/>
              <a:ext cx="1506" cy="543"/>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5877783" y="2765134"/>
            <a:ext cx="2688727" cy="1274198"/>
          </a:xfrm>
          <a:prstGeom prst="rect">
            <a:avLst/>
          </a:prstGeom>
          <a:noFill/>
          <a:ln w="12700">
            <a:noFill/>
            <a:miter lim="800000"/>
            <a:headEnd/>
            <a:tailEnd/>
          </a:ln>
        </p:spPr>
        <p:txBody>
          <a:bodyPr wrap="square">
            <a:spAutoFit/>
          </a:bodyPr>
          <a:lstStyle/>
          <a:p>
            <a:pPr algn="ctr">
              <a:spcBef>
                <a:spcPct val="30000"/>
              </a:spcBef>
            </a:pPr>
            <a:r>
              <a:rPr lang="en-US" b="1" dirty="0"/>
              <a:t>Multi-block</a:t>
            </a:r>
          </a:p>
          <a:p>
            <a:pPr algn="ctr">
              <a:spcBef>
                <a:spcPct val="30000"/>
              </a:spcBef>
            </a:pPr>
            <a:r>
              <a:rPr lang="en-US" sz="1200" dirty="0"/>
              <a:t>Hierarchical Adaptive Mesh Refinement (AMR)</a:t>
            </a:r>
          </a:p>
          <a:p>
            <a:pPr algn="ctr">
              <a:spcBef>
                <a:spcPct val="30000"/>
              </a:spcBef>
            </a:pPr>
            <a:r>
              <a:rPr lang="en-US" sz="1200" dirty="0"/>
              <a:t>Hierarchical Uniform AMR</a:t>
            </a:r>
          </a:p>
          <a:p>
            <a:pPr algn="ctr">
              <a:spcBef>
                <a:spcPct val="30000"/>
              </a:spcBef>
            </a:pPr>
            <a:r>
              <a:rPr lang="en-US" sz="1200" dirty="0"/>
              <a:t>Octree</a:t>
            </a:r>
          </a:p>
        </p:txBody>
      </p:sp>
    </p:spTree>
    <p:extLst>
      <p:ext uri="{BB962C8B-B14F-4D97-AF65-F5344CB8AC3E}">
        <p14:creationId xmlns:p14="http://schemas.microsoft.com/office/powerpoint/2010/main" val="426284885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asque_PPT_Safran_groupe_FR">
  <a:themeElements>
    <a:clrScheme name="Safran_PPT">
      <a:dk1>
        <a:srgbClr val="000000"/>
      </a:dk1>
      <a:lt1>
        <a:sysClr val="window" lastClr="FFFFFF"/>
      </a:lt1>
      <a:dk2>
        <a:srgbClr val="00839B"/>
      </a:dk2>
      <a:lt2>
        <a:srgbClr val="4EC1E0"/>
      </a:lt2>
      <a:accent1>
        <a:srgbClr val="014491"/>
      </a:accent1>
      <a:accent2>
        <a:srgbClr val="525668"/>
      </a:accent2>
      <a:accent3>
        <a:srgbClr val="7E9BC0"/>
      </a:accent3>
      <a:accent4>
        <a:srgbClr val="FF5000"/>
      </a:accent4>
      <a:accent5>
        <a:srgbClr val="42683C"/>
      </a:accent5>
      <a:accent6>
        <a:srgbClr val="00C18B"/>
      </a:accent6>
      <a:hlink>
        <a:srgbClr val="2E2825"/>
      </a:hlink>
      <a:folHlink>
        <a:srgbClr val="2E282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ésentation15" id="{33DB3FAE-8290-B94D-87C6-8CBB0660F742}" vid="{9FEBAFEE-789F-4B4B-A955-180A88C16476}"/>
    </a:ext>
  </a:extLst>
</a:theme>
</file>

<file path=ppt/theme/theme2.xml><?xml version="1.0" encoding="utf-8"?>
<a:theme xmlns:a="http://schemas.openxmlformats.org/drawingml/2006/main" name="SAFRAN_Orange">
  <a:themeElements>
    <a:clrScheme name="Safran_PPT">
      <a:dk1>
        <a:srgbClr val="000000"/>
      </a:dk1>
      <a:lt1>
        <a:sysClr val="window" lastClr="FFFFFF"/>
      </a:lt1>
      <a:dk2>
        <a:srgbClr val="00839B"/>
      </a:dk2>
      <a:lt2>
        <a:srgbClr val="4EC1E0"/>
      </a:lt2>
      <a:accent1>
        <a:srgbClr val="014491"/>
      </a:accent1>
      <a:accent2>
        <a:srgbClr val="525668"/>
      </a:accent2>
      <a:accent3>
        <a:srgbClr val="7E9BC0"/>
      </a:accent3>
      <a:accent4>
        <a:srgbClr val="FF5000"/>
      </a:accent4>
      <a:accent5>
        <a:srgbClr val="42683C"/>
      </a:accent5>
      <a:accent6>
        <a:srgbClr val="00C18B"/>
      </a:accent6>
      <a:hlink>
        <a:srgbClr val="2E2825"/>
      </a:hlink>
      <a:folHlink>
        <a:srgbClr val="2E282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ésentation15" id="{33DB3FAE-8290-B94D-87C6-8CBB0660F742}" vid="{A64F7CE6-798D-5544-9AAD-037B5F311AA9}"/>
    </a:ext>
  </a:extLst>
</a:theme>
</file>

<file path=ppt/theme/theme3.xml><?xml version="1.0" encoding="utf-8"?>
<a:theme xmlns:a="http://schemas.openxmlformats.org/drawingml/2006/main" name="SAFRAN_Vert_foncé">
  <a:themeElements>
    <a:clrScheme name="Safran_PPT">
      <a:dk1>
        <a:srgbClr val="000000"/>
      </a:dk1>
      <a:lt1>
        <a:sysClr val="window" lastClr="FFFFFF"/>
      </a:lt1>
      <a:dk2>
        <a:srgbClr val="00839B"/>
      </a:dk2>
      <a:lt2>
        <a:srgbClr val="4EC1E0"/>
      </a:lt2>
      <a:accent1>
        <a:srgbClr val="014491"/>
      </a:accent1>
      <a:accent2>
        <a:srgbClr val="525668"/>
      </a:accent2>
      <a:accent3>
        <a:srgbClr val="7E9BC0"/>
      </a:accent3>
      <a:accent4>
        <a:srgbClr val="FF5000"/>
      </a:accent4>
      <a:accent5>
        <a:srgbClr val="42683C"/>
      </a:accent5>
      <a:accent6>
        <a:srgbClr val="00C18B"/>
      </a:accent6>
      <a:hlink>
        <a:srgbClr val="2E2825"/>
      </a:hlink>
      <a:folHlink>
        <a:srgbClr val="2E282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ésentation15" id="{33DB3FAE-8290-B94D-87C6-8CBB0660F742}" vid="{9E49857E-A6D7-DA43-B0D1-2B14EFF76088}"/>
    </a:ext>
  </a:extLst>
</a:theme>
</file>

<file path=ppt/theme/theme4.xml><?xml version="1.0" encoding="utf-8"?>
<a:theme xmlns:a="http://schemas.openxmlformats.org/drawingml/2006/main" name="SAFRAN_Vert">
  <a:themeElements>
    <a:clrScheme name="Safran_PPT">
      <a:dk1>
        <a:srgbClr val="000000"/>
      </a:dk1>
      <a:lt1>
        <a:sysClr val="window" lastClr="FFFFFF"/>
      </a:lt1>
      <a:dk2>
        <a:srgbClr val="00839B"/>
      </a:dk2>
      <a:lt2>
        <a:srgbClr val="4EC1E0"/>
      </a:lt2>
      <a:accent1>
        <a:srgbClr val="014491"/>
      </a:accent1>
      <a:accent2>
        <a:srgbClr val="525668"/>
      </a:accent2>
      <a:accent3>
        <a:srgbClr val="7E9BC0"/>
      </a:accent3>
      <a:accent4>
        <a:srgbClr val="FF5000"/>
      </a:accent4>
      <a:accent5>
        <a:srgbClr val="42683C"/>
      </a:accent5>
      <a:accent6>
        <a:srgbClr val="00C18B"/>
      </a:accent6>
      <a:hlink>
        <a:srgbClr val="2E2825"/>
      </a:hlink>
      <a:folHlink>
        <a:srgbClr val="2E282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ésentation15" id="{33DB3FAE-8290-B94D-87C6-8CBB0660F742}" vid="{040BD52E-803D-5A49-B7E3-A8DA966FE178}"/>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Masque_PPT_Safran_groupe_FR</Template>
  <TotalTime>432</TotalTime>
  <Words>2023</Words>
  <Application>Microsoft Office PowerPoint</Application>
  <PresentationFormat>Affichage à l'écran (16:9)</PresentationFormat>
  <Paragraphs>474</Paragraphs>
  <Slides>49</Slides>
  <Notes>32</Notes>
  <HiddenSlides>1</HiddenSlides>
  <MMClips>0</MMClips>
  <ScaleCrop>false</ScaleCrop>
  <HeadingPairs>
    <vt:vector size="4" baseType="variant">
      <vt:variant>
        <vt:lpstr>Thème</vt:lpstr>
      </vt:variant>
      <vt:variant>
        <vt:i4>4</vt:i4>
      </vt:variant>
      <vt:variant>
        <vt:lpstr>Titres des diapositives</vt:lpstr>
      </vt:variant>
      <vt:variant>
        <vt:i4>49</vt:i4>
      </vt:variant>
    </vt:vector>
  </HeadingPairs>
  <TitlesOfParts>
    <vt:vector size="53" baseType="lpstr">
      <vt:lpstr>Masque_PPT_Safran_groupe_FR</vt:lpstr>
      <vt:lpstr>SAFRAN_Orange</vt:lpstr>
      <vt:lpstr>SAFRAN_Vert_foncé</vt:lpstr>
      <vt:lpstr>SAFRAN_Vert</vt:lpstr>
      <vt:lpstr>Introduction a Paraview</vt:lpstr>
      <vt:lpstr>Outline</vt:lpstr>
      <vt:lpstr>To Follow Along…</vt:lpstr>
      <vt:lpstr>1</vt:lpstr>
      <vt:lpstr>What is ParaView?</vt:lpstr>
      <vt:lpstr>Présentation PowerPoint</vt:lpstr>
      <vt:lpstr>ParaView Application Architecture</vt:lpstr>
      <vt:lpstr>Basics of Visualization</vt:lpstr>
      <vt:lpstr>Data Types</vt:lpstr>
      <vt:lpstr>2</vt:lpstr>
      <vt:lpstr>Présentation PowerPoint</vt:lpstr>
      <vt:lpstr>Getting Back GUI Components</vt:lpstr>
      <vt:lpstr>Creating a Cylinder Source</vt:lpstr>
      <vt:lpstr>Simple Camera Manipulation</vt:lpstr>
      <vt:lpstr>Creating a Cylinder Source</vt:lpstr>
      <vt:lpstr>Pipeline Object Controls</vt:lpstr>
      <vt:lpstr>Display Properties</vt:lpstr>
      <vt:lpstr>Render Properties</vt:lpstr>
      <vt:lpstr>Undo Redo</vt:lpstr>
      <vt:lpstr>Creating a Cylinder Source</vt:lpstr>
      <vt:lpstr>Supported Data Types</vt:lpstr>
      <vt:lpstr>Custom Data Import: Prototype with Python</vt:lpstr>
      <vt:lpstr>Load disk_out_ref.ex2</vt:lpstr>
      <vt:lpstr>Data Representation</vt:lpstr>
      <vt:lpstr>Geometry Representations</vt:lpstr>
      <vt:lpstr>Common Filters</vt:lpstr>
      <vt:lpstr>Apply a Filter</vt:lpstr>
      <vt:lpstr>Apply a Filter</vt:lpstr>
      <vt:lpstr>Transfer Function Editor</vt:lpstr>
      <vt:lpstr>Reset ParaView</vt:lpstr>
      <vt:lpstr>Query-Based Selection</vt:lpstr>
      <vt:lpstr>Brush Selection</vt:lpstr>
      <vt:lpstr>Brush Selection</vt:lpstr>
      <vt:lpstr>Save Screenshot/Animation</vt:lpstr>
      <vt:lpstr>2</vt:lpstr>
      <vt:lpstr>Python Batch Scripting</vt:lpstr>
      <vt:lpstr>Tracing ParaView State</vt:lpstr>
      <vt:lpstr>Adding a Macro</vt:lpstr>
      <vt:lpstr>4</vt:lpstr>
      <vt:lpstr>ParaView Architecture</vt:lpstr>
      <vt:lpstr>Requirements for Installing ParaView Server</vt:lpstr>
      <vt:lpstr>What’s That?</vt:lpstr>
      <vt:lpstr>Présentation PowerPoint</vt:lpstr>
      <vt:lpstr>Why In Situ?</vt:lpstr>
      <vt:lpstr> </vt:lpstr>
      <vt:lpstr>The Catalyst Diet http://www.kitware.com/blog/home/post/631</vt:lpstr>
      <vt:lpstr>Exercise : Live Catalyst</vt:lpstr>
      <vt:lpstr>Want to Learn More?</vt:lpstr>
      <vt:lpstr>Thanks</vt:lpstr>
    </vt:vector>
  </TitlesOfParts>
  <Manager>SAFRAN</Manager>
  <Company>Safran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 Paraview</dc:title>
  <dc:subject>SAFRAN</dc:subject>
  <dc:creator>BORDEU WELDT Felipe (SAFRAN)</dc:creator>
  <cp:lastModifiedBy>BORDEU WELDT Felipe (SAFRAN)</cp:lastModifiedBy>
  <cp:revision>23</cp:revision>
  <dcterms:created xsi:type="dcterms:W3CDTF">2017-05-12T07:46:15Z</dcterms:created>
  <dcterms:modified xsi:type="dcterms:W3CDTF">2017-06-16T12:44:11Z</dcterms:modified>
</cp:coreProperties>
</file>